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5" r:id="rId8"/>
    <p:sldId id="269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B7F0FB"/>
    <a:srgbClr val="990000"/>
    <a:srgbClr val="00FFFF"/>
    <a:srgbClr val="99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K:\&#1050;&#1086;&#1083;&#1080;&#1095;&#1077;&#1089;&#1090;&#1074;&#1086;%20&#1083;_&#1089;%20&#1085;&#1072;%2001.11.2013(1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K:\&#1050;&#1086;&#1083;&#1080;&#1095;&#1077;&#1089;&#1090;&#1074;&#1086;%20&#1083;_&#1089;%20&#1085;&#1072;%2001.11.2013(1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585791023411003E-2"/>
          <c:y val="0.19446340775325371"/>
          <c:w val="0.89612324216681727"/>
          <c:h val="0.62917566676070669"/>
        </c:manualLayout>
      </c:layout>
      <c:pie3DChart>
        <c:varyColors val="1"/>
        <c:ser>
          <c:idx val="0"/>
          <c:order val="0"/>
          <c:tx>
            <c:v>СРОЧНЫЕ НПА</c:v>
          </c:tx>
          <c:explosion val="25"/>
          <c:dPt>
            <c:idx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spPr>
              <a:solidFill>
                <a:srgbClr val="379349"/>
              </a:solidFill>
            </c:spPr>
          </c:dPt>
          <c:dLbls>
            <c:dLbl>
              <c:idx val="0"/>
              <c:layout>
                <c:manualLayout>
                  <c:x val="-2.0556649168853888E-3"/>
                  <c:y val="-7.9055118110236369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i="1" baseline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СРОЧНЫЕ НПА:  155   </a:t>
                    </a:r>
                  </a:p>
                </c:rich>
              </c:tx>
              <c:showVal val="1"/>
              <c:showSerName val="1"/>
            </c:dLbl>
            <c:dLbl>
              <c:idx val="1"/>
              <c:layout>
                <c:manualLayout>
                  <c:x val="3.4009423799536725E-2"/>
                  <c:y val="0.14014124494541091"/>
                </c:manualLayout>
              </c:layout>
              <c:tx>
                <c:rich>
                  <a:bodyPr/>
                  <a:lstStyle/>
                  <a:p>
                    <a:pPr>
                      <a:defRPr sz="1600" b="1" i="1" u="none" baseline="0">
                        <a:solidFill>
                          <a:schemeClr val="tx2">
                            <a:lumMod val="75000"/>
                          </a:schemeClr>
                        </a:solidFill>
                      </a:defRPr>
                    </a:pPr>
                    <a:r>
                      <a:rPr lang="ru-RU" sz="1600" b="1" i="1" u="none" baseline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БЕССРОЧНЫЕ НПА;  338   </a:t>
                    </a:r>
                  </a:p>
                </c:rich>
              </c:tx>
              <c:spPr/>
              <c:showVal val="1"/>
              <c:showSerName val="1"/>
            </c:dLbl>
            <c:txPr>
              <a:bodyPr/>
              <a:lstStyle/>
              <a:p>
                <a:pPr>
                  <a:defRPr sz="1600" b="1" i="1" baseline="0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SerName val="1"/>
            <c:showLeaderLines val="1"/>
          </c:dLbls>
          <c:cat>
            <c:strLit>
              <c:ptCount val="1"/>
              <c:pt idx="0">
                <c:v>БЕССРОЧНЫЕ НПА</c:v>
              </c:pt>
            </c:strLit>
          </c:cat>
          <c:val>
            <c:numRef>
              <c:f>'АДМ.нараст всего (1)'!$D$27:$E$27</c:f>
              <c:numCache>
                <c:formatCode>_-* #,##0_р_._-;\-* #,##0_р_._-;_-* "-"??_р_._-;_-@_-</c:formatCode>
                <c:ptCount val="2"/>
                <c:pt idx="0">
                  <c:v>155</c:v>
                </c:pt>
                <c:pt idx="1">
                  <c:v>338</c:v>
                </c:pt>
              </c:numCache>
            </c:numRef>
          </c:val>
        </c:ser>
      </c:pie3DChart>
    </c:plotArea>
    <c:plotVisOnly val="1"/>
  </c:chart>
  <c:spPr>
    <a:solidFill>
      <a:srgbClr val="FFFF66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sideWall>
      <c:spPr>
        <a:solidFill>
          <a:srgbClr val="4F81BD"/>
        </a:solidFill>
      </c:spPr>
    </c:sideWall>
    <c:backWall>
      <c:spPr>
        <a:solidFill>
          <a:srgbClr val="4F81BD"/>
        </a:solidFill>
      </c:spPr>
    </c:backWall>
    <c:plotArea>
      <c:layout>
        <c:manualLayout>
          <c:layoutTarget val="inner"/>
          <c:xMode val="edge"/>
          <c:yMode val="edge"/>
          <c:x val="7.0599518810148906E-2"/>
          <c:y val="6.9178868389372608E-2"/>
          <c:w val="0.87087270341207501"/>
          <c:h val="0.78098131587171038"/>
        </c:manualLayout>
      </c:layout>
      <c:bar3DChart>
        <c:barDir val="col"/>
        <c:grouping val="stacked"/>
        <c:ser>
          <c:idx val="0"/>
          <c:order val="0"/>
          <c:tx>
            <c:v>БЕССРОЧНЫЕ</c:v>
          </c:tx>
          <c:dLbls>
            <c:dLbl>
              <c:idx val="2"/>
              <c:layout>
                <c:manualLayout>
                  <c:x val="1.317597758511806E-2"/>
                  <c:y val="-2.1962344213807022E-2"/>
                </c:manualLayout>
              </c:layout>
              <c:showVal val="1"/>
            </c:dLbl>
            <c:dLbl>
              <c:idx val="3"/>
              <c:layout>
                <c:manualLayout>
                  <c:x val="-5.8997063850850032E-3"/>
                  <c:y val="0"/>
                </c:manualLayout>
              </c:layout>
              <c:showVal val="1"/>
            </c:dLbl>
            <c:numFmt formatCode="General" sourceLinked="0"/>
            <c:txPr>
              <a:bodyPr/>
              <a:lstStyle/>
              <a:p>
                <a:pPr>
                  <a:defRPr sz="14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Лист2!$D$29:$D$32</c:f>
              <c:strCache>
                <c:ptCount val="4"/>
                <c:pt idx="0">
                  <c:v>Федеральные адм.</c:v>
                </c:pt>
                <c:pt idx="1">
                  <c:v>Областные адм.</c:v>
                </c:pt>
                <c:pt idx="2">
                  <c:v>АДБ внебюдж фондов</c:v>
                </c:pt>
                <c:pt idx="3">
                  <c:v>Местные адм.</c:v>
                </c:pt>
              </c:strCache>
            </c:strRef>
          </c:cat>
          <c:val>
            <c:numRef>
              <c:f>Лист2!$G$29:$G$32</c:f>
              <c:numCache>
                <c:formatCode>General</c:formatCode>
                <c:ptCount val="4"/>
                <c:pt idx="0">
                  <c:v>82</c:v>
                </c:pt>
                <c:pt idx="1">
                  <c:v>36</c:v>
                </c:pt>
                <c:pt idx="2">
                  <c:v>3</c:v>
                </c:pt>
                <c:pt idx="3">
                  <c:v>217</c:v>
                </c:pt>
              </c:numCache>
            </c:numRef>
          </c:val>
        </c:ser>
        <c:ser>
          <c:idx val="1"/>
          <c:order val="1"/>
          <c:tx>
            <c:v>СРОЧНЫЕ</c:v>
          </c:tx>
          <c:dLbls>
            <c:dLbl>
              <c:idx val="0"/>
              <c:layout>
                <c:manualLayout>
                  <c:x val="0"/>
                  <c:y val="-9.2243186582809195E-2"/>
                </c:manualLayout>
              </c:layout>
              <c:spPr/>
              <c:txPr>
                <a:bodyPr/>
                <a:lstStyle/>
                <a:p>
                  <a:pPr>
                    <a:defRPr sz="14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0"/>
                  <c:y val="-7.5471698113207572E-2"/>
                </c:manualLayout>
              </c:layout>
              <c:spPr/>
              <c:txPr>
                <a:bodyPr/>
                <a:lstStyle/>
                <a:p>
                  <a:pPr>
                    <a:defRPr sz="14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2.337786428381847E-2"/>
                  <c:y val="-1.5646885602714343E-2"/>
                </c:manualLayout>
              </c:layout>
              <c:spPr/>
              <c:txPr>
                <a:bodyPr/>
                <a:lstStyle/>
                <a:p>
                  <a:pPr>
                    <a:defRPr baseline="0">
                      <a:solidFill>
                        <a:schemeClr val="accent1">
                          <a:lumMod val="75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spPr/>
              <c:txPr>
                <a:bodyPr/>
                <a:lstStyle/>
                <a:p>
                  <a:pPr>
                    <a:defRPr sz="1400" baseline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Лист2!$F$29:$F$32</c:f>
              <c:numCache>
                <c:formatCode>General</c:formatCode>
                <c:ptCount val="4"/>
                <c:pt idx="0">
                  <c:v>5</c:v>
                </c:pt>
                <c:pt idx="1">
                  <c:v>9</c:v>
                </c:pt>
                <c:pt idx="2">
                  <c:v>0</c:v>
                </c:pt>
                <c:pt idx="3">
                  <c:v>141</c:v>
                </c:pt>
              </c:numCache>
            </c:numRef>
          </c:val>
        </c:ser>
        <c:dLbls>
          <c:showVal val="1"/>
        </c:dLbls>
        <c:gapWidth val="75"/>
        <c:shape val="box"/>
        <c:axId val="37738752"/>
        <c:axId val="38346752"/>
        <c:axId val="0"/>
      </c:bar3DChart>
      <c:catAx>
        <c:axId val="3773875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baseline="0">
                <a:solidFill>
                  <a:schemeClr val="tx2"/>
                </a:solidFill>
              </a:defRPr>
            </a:pPr>
            <a:endParaRPr lang="ru-RU"/>
          </a:p>
        </c:txPr>
        <c:crossAx val="38346752"/>
        <c:crosses val="autoZero"/>
        <c:auto val="1"/>
        <c:lblAlgn val="ctr"/>
        <c:lblOffset val="100"/>
      </c:catAx>
      <c:valAx>
        <c:axId val="38346752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baseline="0">
                <a:solidFill>
                  <a:schemeClr val="tx2"/>
                </a:solidFill>
              </a:defRPr>
            </a:pPr>
            <a:endParaRPr lang="ru-RU"/>
          </a:p>
        </c:txPr>
        <c:crossAx val="37738752"/>
        <c:crosses val="autoZero"/>
        <c:crossBetween val="between"/>
      </c:valAx>
      <c:spPr>
        <a:solidFill>
          <a:schemeClr val="accent3">
            <a:lumMod val="60000"/>
            <a:lumOff val="40000"/>
          </a:schemeClr>
        </a:solidFill>
      </c:spPr>
    </c:plotArea>
    <c:legend>
      <c:legendPos val="b"/>
      <c:layout>
        <c:manualLayout>
          <c:xMode val="edge"/>
          <c:yMode val="edge"/>
          <c:x val="0.62325845429086479"/>
          <c:y val="0.93297325293601785"/>
          <c:w val="0.35820276361757991"/>
          <c:h val="6.589327506066496E-2"/>
        </c:manualLayout>
      </c:layout>
      <c:txPr>
        <a:bodyPr/>
        <a:lstStyle/>
        <a:p>
          <a:pPr>
            <a:defRPr baseline="0">
              <a:solidFill>
                <a:schemeClr val="tx2"/>
              </a:solidFill>
            </a:defRPr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9ECCA-CC6D-4579-890B-F012854F6191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AD01F-C797-4FA5-83DA-C19328AD9F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79B90-275F-4393-B5EB-A880A6F4D97C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88D0-B2A8-44E1-A817-42E5E9717E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E6CA8-235C-4C1E-8B7A-A86A661C2B77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8A73C-96B1-4148-AB47-65DCCF9EE5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B252D-E781-4E65-86AA-5CCF0A4CFB73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1ADF0-7EA7-4602-A63B-8ECFFB97A3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B8889-9FDF-41B1-B944-4F5105EF099A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B52AD-EFA1-41B7-BD17-022F4EEEF3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44159-3E24-4677-99CF-66451360BCE6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084FC-DBA8-4353-B0B5-CCAE5C8E30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7C7FD-14C1-4D3F-905E-55CCCEE4E255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5E3D0-FACB-4ABA-9804-5A5BB9A30B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0E8F9-80E4-4FA4-B757-B5F39F8D9343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B705-0F88-479D-861F-312228ACE4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0C00A-595C-430D-AC91-CB31E31820BB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67AED-E164-4E9B-8CCC-7E4DD371EB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43927-653C-4783-ABD4-E713271C839C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8362E-A6E6-4B0B-9C46-DECAC84879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AFF85-6613-44F5-88EA-7ACFEDB1CC97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E7129-E798-4BB8-B59C-9C50379A81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F0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099559-0F00-4A1A-A13A-65A9778086F3}" type="datetimeFigureOut">
              <a:rPr lang="ru-RU"/>
              <a:pPr>
                <a:defRPr/>
              </a:pPr>
              <a:t>19.12.2013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4B0D0D-2600-46CB-9B1E-DB35AEBDE5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8" name="Group 5"/>
          <p:cNvGrpSpPr>
            <a:grpSpLocks/>
          </p:cNvGrpSpPr>
          <p:nvPr/>
        </p:nvGrpSpPr>
        <p:grpSpPr bwMode="auto">
          <a:xfrm>
            <a:off x="468313" y="1916113"/>
            <a:ext cx="8280400" cy="2089150"/>
            <a:chOff x="0" y="0"/>
            <a:chExt cx="5216" cy="272"/>
          </a:xfrm>
        </p:grpSpPr>
        <p:sp>
          <p:nvSpPr>
            <p:cNvPr id="13314" name="AutoShape 3"/>
            <p:cNvSpPr>
              <a:spLocks/>
            </p:cNvSpPr>
            <p:nvPr/>
          </p:nvSpPr>
          <p:spPr bwMode="auto">
            <a:xfrm>
              <a:off x="0" y="0"/>
              <a:ext cx="5216" cy="272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rgbClr val="1F497D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 algn="ctr"/>
              <a:endParaRPr lang="ru-RU" sz="4200">
                <a:solidFill>
                  <a:srgbClr val="000000"/>
                </a:solidFill>
                <a:latin typeface="Calibri" pitchFamily="34" charset="0"/>
                <a:sym typeface="Gill Sans"/>
              </a:endParaRPr>
            </a:p>
          </p:txBody>
        </p:sp>
        <p:sp>
          <p:nvSpPr>
            <p:cNvPr id="13315" name="Rectangle 4"/>
            <p:cNvSpPr>
              <a:spLocks/>
            </p:cNvSpPr>
            <p:nvPr/>
          </p:nvSpPr>
          <p:spPr bwMode="auto">
            <a:xfrm>
              <a:off x="13" y="40"/>
              <a:ext cx="5192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/>
            <a:lstStyle/>
            <a:p>
              <a:pPr algn="ctr">
                <a:lnSpc>
                  <a:spcPct val="90000"/>
                </a:lnSpc>
                <a:spcBef>
                  <a:spcPts val="763"/>
                </a:spcBef>
              </a:pPr>
              <a:r>
                <a:rPr lang="ru-RU" sz="3600" b="1" i="1">
                  <a:solidFill>
                    <a:schemeClr val="tx2"/>
                  </a:solidFill>
                  <a:latin typeface="Times New Roman" pitchFamily="18" charset="0"/>
                </a:rPr>
                <a:t>О  подготовке  нормативных правовых актов администраторов доходов на новый финансовый год</a:t>
              </a:r>
              <a:endParaRPr lang="en-US" sz="3600" b="1" i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eaLnBrk="1" hangingPunct="1"/>
            <a:endParaRPr lang="ru-RU" sz="4000" smtClean="0">
              <a:solidFill>
                <a:srgbClr val="990000"/>
              </a:solidFill>
            </a:endParaRPr>
          </a:p>
          <a:p>
            <a:pPr eaLnBrk="1" hangingPunct="1"/>
            <a:endParaRPr lang="ru-RU" sz="4000" smtClean="0">
              <a:solidFill>
                <a:srgbClr val="990000"/>
              </a:solidFill>
            </a:endParaRPr>
          </a:p>
          <a:p>
            <a:pPr eaLnBrk="1" hangingPunct="1"/>
            <a:endParaRPr lang="ru-RU" sz="4000" smtClean="0">
              <a:solidFill>
                <a:srgbClr val="990000"/>
              </a:solidFill>
            </a:endParaRPr>
          </a:p>
          <a:p>
            <a:pPr algn="ctr" eaLnBrk="1" hangingPunct="1"/>
            <a:r>
              <a:rPr lang="ru-RU" sz="4000" smtClean="0">
                <a:solidFill>
                  <a:srgbClr val="990000"/>
                </a:solidFill>
                <a:latin typeface="Times New Roman" pitchFamily="18" charset="0"/>
              </a:rPr>
              <a:t>СПАСИБО    ЗА    ВНИМАНИЕ</a:t>
            </a:r>
            <a:r>
              <a:rPr lang="ru-RU" sz="4000" smtClean="0">
                <a:solidFill>
                  <a:srgbClr val="990000"/>
                </a:solidFill>
              </a:rPr>
              <a:t> 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500" y="142875"/>
            <a:ext cx="8215313" cy="1143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НОРМАТИВНЫЕ АКТЫ,</a:t>
            </a:r>
            <a:br>
              <a:rPr lang="ru-RU" sz="1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ЯВЛЯЮЩИЕСЯ ОСНОВАНИЕМ ДЛЯ ИЗДАНИЯ ПРАВОВОГО АКТА ГЛАВНОГО АДМИНИСТРАТОРА ДОХОДОВ БЮДЖЕТА</a:t>
            </a:r>
            <a:endParaRPr lang="ru-RU" sz="18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170"/>
          <p:cNvSpPr>
            <a:spLocks noChangeArrowheads="1"/>
          </p:cNvSpPr>
          <p:nvPr/>
        </p:nvSpPr>
        <p:spPr bwMode="auto">
          <a:xfrm>
            <a:off x="0" y="1412875"/>
            <a:ext cx="2786063" cy="1071563"/>
          </a:xfrm>
          <a:prstGeom prst="rightArrowCallout">
            <a:avLst>
              <a:gd name="adj1" fmla="val 20796"/>
              <a:gd name="adj2" fmla="val 16569"/>
              <a:gd name="adj3" fmla="val 36011"/>
              <a:gd name="adj4" fmla="val 74986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/>
                </a:solidFill>
              </a:rPr>
              <a:t>Закон (решение) 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/>
                </a:solidFill>
              </a:rPr>
              <a:t>бюджете (внесение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/>
                </a:solidFill>
              </a:rPr>
              <a:t>изменений)</a:t>
            </a:r>
          </a:p>
        </p:txBody>
      </p:sp>
      <p:sp>
        <p:nvSpPr>
          <p:cNvPr id="7" name="AutoShape 175"/>
          <p:cNvSpPr>
            <a:spLocks noChangeArrowheads="1"/>
          </p:cNvSpPr>
          <p:nvPr/>
        </p:nvSpPr>
        <p:spPr bwMode="auto">
          <a:xfrm>
            <a:off x="0" y="4071938"/>
            <a:ext cx="2786063" cy="1214437"/>
          </a:xfrm>
          <a:prstGeom prst="rightArrowCallout">
            <a:avLst>
              <a:gd name="adj1" fmla="val 27556"/>
              <a:gd name="adj2" fmla="val 20351"/>
              <a:gd name="adj3" fmla="val 35786"/>
              <a:gd name="adj4" fmla="val 7435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i="1" dirty="0">
                <a:solidFill>
                  <a:schemeClr val="tx2"/>
                </a:solidFill>
              </a:rPr>
              <a:t>Порядок осуществле-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i="1" dirty="0">
                <a:solidFill>
                  <a:schemeClr val="tx2"/>
                </a:solidFill>
              </a:rPr>
              <a:t>ния  бюджетных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i="1" dirty="0">
                <a:solidFill>
                  <a:schemeClr val="tx2"/>
                </a:solidFill>
              </a:rPr>
              <a:t>полномочий главных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i="1" dirty="0">
                <a:solidFill>
                  <a:schemeClr val="tx2"/>
                </a:solidFill>
              </a:rPr>
              <a:t>администраторов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i="1" dirty="0">
                <a:solidFill>
                  <a:schemeClr val="tx2"/>
                </a:solidFill>
              </a:rPr>
              <a:t> доходов бюджета</a:t>
            </a:r>
          </a:p>
        </p:txBody>
      </p:sp>
      <p:sp>
        <p:nvSpPr>
          <p:cNvPr id="8" name="AutoShape 177"/>
          <p:cNvSpPr>
            <a:spLocks noChangeArrowheads="1"/>
          </p:cNvSpPr>
          <p:nvPr/>
        </p:nvSpPr>
        <p:spPr bwMode="auto">
          <a:xfrm>
            <a:off x="0" y="5500688"/>
            <a:ext cx="2786063" cy="1214437"/>
          </a:xfrm>
          <a:prstGeom prst="rightArrowCallout">
            <a:avLst>
              <a:gd name="adj1" fmla="val 20620"/>
              <a:gd name="adj2" fmla="val 13778"/>
              <a:gd name="adj3" fmla="val 43189"/>
              <a:gd name="adj4" fmla="val 69556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/>
                </a:solidFill>
              </a:rPr>
              <a:t>Правовой акт об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/>
                </a:solidFill>
              </a:rPr>
              <a:t>утверждении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/>
                </a:solidFill>
              </a:rPr>
              <a:t>перечня кодов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/>
                </a:solidFill>
              </a:rPr>
              <a:t>подвидов доходов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/>
                </a:solidFill>
              </a:rPr>
              <a:t>(ч.9 ст.20 БК РФ)</a:t>
            </a:r>
          </a:p>
        </p:txBody>
      </p:sp>
      <p:sp>
        <p:nvSpPr>
          <p:cNvPr id="14342" name="Rectangle 176"/>
          <p:cNvSpPr>
            <a:spLocks noChangeArrowheads="1"/>
          </p:cNvSpPr>
          <p:nvPr/>
        </p:nvSpPr>
        <p:spPr bwMode="auto">
          <a:xfrm>
            <a:off x="2843213" y="3857625"/>
            <a:ext cx="6157912" cy="1785938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500" b="1">
                <a:solidFill>
                  <a:schemeClr val="tx2"/>
                </a:solidFill>
                <a:latin typeface="Calibri" pitchFamily="34" charset="0"/>
              </a:rPr>
              <a:t>Утверждается Правительством РФ, высшим исполнительным органом</a:t>
            </a:r>
          </a:p>
          <a:p>
            <a:r>
              <a:rPr lang="ru-RU" sz="1500" b="1">
                <a:solidFill>
                  <a:schemeClr val="tx2"/>
                </a:solidFill>
                <a:latin typeface="Calibri" pitchFamily="34" charset="0"/>
              </a:rPr>
              <a:t>субъекта РФ, местной администрацией муниципального образования и</a:t>
            </a:r>
          </a:p>
          <a:p>
            <a:r>
              <a:rPr lang="ru-RU" sz="1500" b="1">
                <a:solidFill>
                  <a:schemeClr val="tx2"/>
                </a:solidFill>
                <a:latin typeface="Calibri" pitchFamily="34" charset="0"/>
              </a:rPr>
              <a:t>должен содержать правила осуществления правила осуществления феде-</a:t>
            </a:r>
          </a:p>
          <a:p>
            <a:r>
              <a:rPr lang="ru-RU" sz="1500" b="1">
                <a:solidFill>
                  <a:schemeClr val="tx2"/>
                </a:solidFill>
                <a:latin typeface="Calibri" pitchFamily="34" charset="0"/>
              </a:rPr>
              <a:t>ральными органами государственной власти, органами управления госу-</a:t>
            </a:r>
          </a:p>
          <a:p>
            <a:r>
              <a:rPr lang="ru-RU" sz="1500" b="1">
                <a:solidFill>
                  <a:schemeClr val="tx2"/>
                </a:solidFill>
                <a:latin typeface="Calibri" pitchFamily="34" charset="0"/>
              </a:rPr>
              <a:t>дарственными внебюджетными фондами РФ и (или) находящимися в их </a:t>
            </a:r>
          </a:p>
          <a:p>
            <a:r>
              <a:rPr lang="ru-RU" sz="1500" b="1">
                <a:solidFill>
                  <a:schemeClr val="tx2"/>
                </a:solidFill>
                <a:latin typeface="Calibri" pitchFamily="34" charset="0"/>
              </a:rPr>
              <a:t>ведении казенными учреждениями, Центральным банком РФ, органами </a:t>
            </a:r>
          </a:p>
          <a:p>
            <a:r>
              <a:rPr lang="ru-RU" sz="1500" b="1">
                <a:solidFill>
                  <a:schemeClr val="tx2"/>
                </a:solidFill>
                <a:latin typeface="Calibri" pitchFamily="34" charset="0"/>
              </a:rPr>
              <a:t>государственной власти субъекта, органами местного самоуправления</a:t>
            </a:r>
          </a:p>
          <a:p>
            <a:r>
              <a:rPr lang="ru-RU" sz="1500" b="1">
                <a:solidFill>
                  <a:schemeClr val="tx2"/>
                </a:solidFill>
                <a:latin typeface="Calibri" pitchFamily="34" charset="0"/>
              </a:rPr>
              <a:t>бюджетных полномочий главных администраторов доходов бюджет</a:t>
            </a:r>
            <a:r>
              <a:rPr lang="ru-RU" sz="1600" b="1">
                <a:solidFill>
                  <a:schemeClr val="tx2"/>
                </a:solidFill>
                <a:latin typeface="Calibri" pitchFamily="34" charset="0"/>
              </a:rPr>
              <a:t>ов</a:t>
            </a:r>
          </a:p>
        </p:txBody>
      </p:sp>
      <p:sp>
        <p:nvSpPr>
          <p:cNvPr id="14343" name="Rectangle 171"/>
          <p:cNvSpPr>
            <a:spLocks noChangeArrowheads="1"/>
          </p:cNvSpPr>
          <p:nvPr/>
        </p:nvSpPr>
        <p:spPr bwMode="auto">
          <a:xfrm>
            <a:off x="2857500" y="1357313"/>
            <a:ext cx="6143625" cy="15716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latin typeface="Calibri" pitchFamily="34" charset="0"/>
              </a:rPr>
              <a:t>-</a:t>
            </a:r>
            <a:r>
              <a:rPr lang="ru-RU" sz="1600" b="1">
                <a:solidFill>
                  <a:schemeClr val="tx2"/>
                </a:solidFill>
                <a:latin typeface="Calibri" pitchFamily="34" charset="0"/>
              </a:rPr>
              <a:t>Перечень и коды главных администраторов доходов бюджетов;</a:t>
            </a:r>
          </a:p>
          <a:p>
            <a:pPr>
              <a:buFontTx/>
              <a:buChar char="-"/>
            </a:pPr>
            <a:r>
              <a:rPr lang="ru-RU" sz="1600" b="1">
                <a:solidFill>
                  <a:schemeClr val="tx2"/>
                </a:solidFill>
                <a:latin typeface="Calibri" pitchFamily="34" charset="0"/>
              </a:rPr>
              <a:t>Виды доходов, закрепленные за главными администраторами</a:t>
            </a:r>
          </a:p>
          <a:p>
            <a:r>
              <a:rPr lang="ru-RU" sz="1600" b="1">
                <a:solidFill>
                  <a:schemeClr val="tx2"/>
                </a:solidFill>
                <a:latin typeface="Calibri" pitchFamily="34" charset="0"/>
              </a:rPr>
              <a:t>  доходов бюджетов;</a:t>
            </a:r>
          </a:p>
          <a:p>
            <a:pPr>
              <a:buFontTx/>
              <a:buChar char="-"/>
            </a:pPr>
            <a:r>
              <a:rPr lang="ru-RU" sz="1600" b="1">
                <a:solidFill>
                  <a:schemeClr val="tx2"/>
                </a:solidFill>
                <a:latin typeface="Calibri" pitchFamily="34" charset="0"/>
              </a:rPr>
              <a:t>Виды доходов, закрепленные в разделе «Иные доходы бюджета,</a:t>
            </a:r>
          </a:p>
          <a:p>
            <a:r>
              <a:rPr lang="ru-RU" sz="1600" b="1">
                <a:solidFill>
                  <a:schemeClr val="tx2"/>
                </a:solidFill>
                <a:latin typeface="Calibri" pitchFamily="34" charset="0"/>
              </a:rPr>
              <a:t>  администрирование которых может осуществляться главными </a:t>
            </a:r>
          </a:p>
          <a:p>
            <a:r>
              <a:rPr lang="ru-RU" sz="1600" b="1">
                <a:solidFill>
                  <a:schemeClr val="tx2"/>
                </a:solidFill>
                <a:latin typeface="Calibri" pitchFamily="34" charset="0"/>
              </a:rPr>
              <a:t>  администраторами доходов, в пределах их компетенции</a:t>
            </a:r>
          </a:p>
          <a:p>
            <a:endParaRPr lang="ru-RU" sz="1600" b="1">
              <a:latin typeface="Calibri" pitchFamily="34" charset="0"/>
            </a:endParaRPr>
          </a:p>
        </p:txBody>
      </p:sp>
      <p:sp>
        <p:nvSpPr>
          <p:cNvPr id="14344" name="Rectangle 178"/>
          <p:cNvSpPr>
            <a:spLocks noChangeArrowheads="1"/>
          </p:cNvSpPr>
          <p:nvPr/>
        </p:nvSpPr>
        <p:spPr bwMode="auto">
          <a:xfrm>
            <a:off x="2843213" y="5857875"/>
            <a:ext cx="6086475" cy="642938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b="1">
                <a:solidFill>
                  <a:schemeClr val="tx2"/>
                </a:solidFill>
                <a:latin typeface="Calibri" pitchFamily="34" charset="0"/>
              </a:rPr>
              <a:t>правовой акт финансового органа</a:t>
            </a:r>
          </a:p>
        </p:txBody>
      </p:sp>
      <p:sp>
        <p:nvSpPr>
          <p:cNvPr id="13" name="AutoShape 170"/>
          <p:cNvSpPr>
            <a:spLocks noChangeArrowheads="1"/>
          </p:cNvSpPr>
          <p:nvPr/>
        </p:nvSpPr>
        <p:spPr bwMode="auto">
          <a:xfrm>
            <a:off x="0" y="2857500"/>
            <a:ext cx="2857500" cy="1000125"/>
          </a:xfrm>
          <a:prstGeom prst="rightArrowCallout">
            <a:avLst>
              <a:gd name="adj1" fmla="val 20796"/>
              <a:gd name="adj2" fmla="val 16569"/>
              <a:gd name="adj3" fmla="val 60135"/>
              <a:gd name="adj4" fmla="val 75151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i="1" dirty="0">
                <a:solidFill>
                  <a:schemeClr val="tx2"/>
                </a:solidFill>
              </a:rPr>
              <a:t>Указания о порядке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i="1" dirty="0">
                <a:solidFill>
                  <a:schemeClr val="tx2"/>
                </a:solidFill>
              </a:rPr>
              <a:t>применения бюджетной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i="1" dirty="0">
                <a:solidFill>
                  <a:schemeClr val="tx2"/>
                </a:solidFill>
              </a:rPr>
              <a:t>классификации РФ </a:t>
            </a:r>
          </a:p>
        </p:txBody>
      </p:sp>
      <p:sp>
        <p:nvSpPr>
          <p:cNvPr id="14" name="Rectangle 171"/>
          <p:cNvSpPr>
            <a:spLocks noChangeArrowheads="1"/>
          </p:cNvSpPr>
          <p:nvPr/>
        </p:nvSpPr>
        <p:spPr bwMode="auto">
          <a:xfrm>
            <a:off x="2857500" y="3143250"/>
            <a:ext cx="6143625" cy="428625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- </a:t>
            </a:r>
            <a:r>
              <a:rPr lang="ru-RU" sz="1600" b="1">
                <a:solidFill>
                  <a:schemeClr val="tx2"/>
                </a:solidFill>
                <a:latin typeface="Calibri" pitchFamily="34" charset="0"/>
              </a:rPr>
              <a:t>Коды бюджетной классификации и коды подвидов доходов;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500" y="142875"/>
            <a:ext cx="8215313" cy="1143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СОДЕРЖАНИЕ НОРМАТИВНОГО ПРАВОВОГО </a:t>
            </a:r>
            <a:br>
              <a:rPr lang="ru-RU" sz="1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АКТА ГЛАВНОГО АДМИНИСТРАТОРА ДОХОДОВ О НАДЕЛЕНИИ ПОЛНОМОЧИЯМИ АДМИНИСТРАТОРА ДОХОДОВ БЮДЖЕТА</a:t>
            </a:r>
            <a:endParaRPr lang="ru-RU" sz="18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500063" y="1522413"/>
            <a:ext cx="84296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88900" algn="just">
              <a:buFont typeface="Arial" charset="0"/>
              <a:buChar char="•"/>
            </a:pPr>
            <a:r>
              <a:rPr lang="ru-RU" b="1">
                <a:solidFill>
                  <a:schemeClr val="tx2"/>
                </a:solidFill>
                <a:cs typeface="Arial" charset="0"/>
              </a:rPr>
              <a:t> </a:t>
            </a:r>
            <a:r>
              <a:rPr lang="ru-RU" b="1" u="sng">
                <a:solidFill>
                  <a:schemeClr val="tx2"/>
                </a:solidFill>
                <a:cs typeface="Arial" charset="0"/>
              </a:rPr>
              <a:t>Перечень администраторов доходов:</a:t>
            </a:r>
          </a:p>
          <a:p>
            <a:pPr indent="88900" algn="just"/>
            <a:r>
              <a:rPr lang="ru-RU" b="1">
                <a:solidFill>
                  <a:schemeClr val="tx2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ru-RU" i="1">
                <a:solidFill>
                  <a:schemeClr val="tx2"/>
                </a:solidFill>
                <a:ea typeface="Times New Roman" pitchFamily="18" charset="0"/>
                <a:cs typeface="Arial" charset="0"/>
              </a:rPr>
              <a:t>которых главный администратор наделяет  данными полномочиями</a:t>
            </a:r>
          </a:p>
          <a:p>
            <a:pPr indent="88900" algn="just"/>
            <a:r>
              <a:rPr lang="ru-RU" i="1">
                <a:solidFill>
                  <a:schemeClr val="tx2"/>
                </a:solidFill>
                <a:ea typeface="Times New Roman" pitchFamily="18" charset="0"/>
                <a:cs typeface="Arial" charset="0"/>
              </a:rPr>
              <a:t> (сам главный администратор, подведомственные ему казенные учреждения); </a:t>
            </a:r>
          </a:p>
          <a:p>
            <a:pPr indent="88900" algn="just"/>
            <a:endParaRPr lang="ru-RU">
              <a:solidFill>
                <a:schemeClr val="tx2"/>
              </a:solidFill>
              <a:cs typeface="Arial" charset="0"/>
            </a:endParaRPr>
          </a:p>
          <a:p>
            <a:pPr indent="88900" algn="just" eaLnBrk="0" hangingPunct="0">
              <a:buFont typeface="Arial" charset="0"/>
              <a:buChar char="•"/>
            </a:pPr>
            <a:r>
              <a:rPr lang="ru-RU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b="1" u="sng">
                <a:solidFill>
                  <a:schemeClr val="tx2"/>
                </a:solidFill>
                <a:cs typeface="Times New Roman" pitchFamily="18" charset="0"/>
              </a:rPr>
              <a:t>Полномочия администратора доходов</a:t>
            </a:r>
            <a:r>
              <a:rPr lang="ru-RU" sz="1600" u="sng">
                <a:solidFill>
                  <a:schemeClr val="tx2"/>
                </a:solidFill>
                <a:cs typeface="Times New Roman" pitchFamily="18" charset="0"/>
              </a:rPr>
              <a:t>:</a:t>
            </a:r>
          </a:p>
          <a:p>
            <a:pPr indent="88900" algn="just" eaLnBrk="0" hangingPunct="0"/>
            <a:r>
              <a:rPr lang="ru-RU" sz="160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i="1">
                <a:solidFill>
                  <a:schemeClr val="tx2"/>
                </a:solidFill>
                <a:cs typeface="Times New Roman" pitchFamily="18" charset="0"/>
              </a:rPr>
              <a:t>которыми наделяется администраторов в соответствии со ст. 160.1 </a:t>
            </a:r>
          </a:p>
          <a:p>
            <a:pPr indent="88900" algn="just" eaLnBrk="0" hangingPunct="0"/>
            <a:r>
              <a:rPr lang="ru-RU" i="1">
                <a:solidFill>
                  <a:schemeClr val="tx2"/>
                </a:solidFill>
                <a:cs typeface="Times New Roman" pitchFamily="18" charset="0"/>
              </a:rPr>
              <a:t> Бюджетного  Кодекса;</a:t>
            </a:r>
          </a:p>
          <a:p>
            <a:pPr indent="88900" algn="just" eaLnBrk="0" hangingPunct="0">
              <a:buFont typeface="Arial" charset="0"/>
              <a:buChar char="•"/>
            </a:pPr>
            <a:endParaRPr lang="ru-RU">
              <a:solidFill>
                <a:schemeClr val="tx2"/>
              </a:solidFill>
              <a:cs typeface="Arial" charset="0"/>
            </a:endParaRPr>
          </a:p>
          <a:p>
            <a:pPr indent="88900" algn="just" eaLnBrk="0" hangingPunct="0"/>
            <a:endParaRPr lang="ru-RU" sz="1600">
              <a:solidFill>
                <a:schemeClr val="tx2"/>
              </a:solidFill>
              <a:cs typeface="Arial" charset="0"/>
            </a:endParaRPr>
          </a:p>
          <a:p>
            <a:pPr indent="88900" algn="just" eaLnBrk="0" hangingPunct="0">
              <a:buFont typeface="Arial" charset="0"/>
              <a:buChar char="•"/>
            </a:pPr>
            <a:r>
              <a:rPr lang="ru-RU" b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b="1" u="sng">
                <a:solidFill>
                  <a:schemeClr val="tx2"/>
                </a:solidFill>
                <a:cs typeface="Times New Roman" pitchFamily="18" charset="0"/>
              </a:rPr>
              <a:t>Перечень доходных источников, закрепляемых за администраторами</a:t>
            </a:r>
            <a:r>
              <a:rPr lang="ru-RU" sz="1600" u="sng">
                <a:solidFill>
                  <a:schemeClr val="tx2"/>
                </a:solidFill>
                <a:cs typeface="Times New Roman" pitchFamily="18" charset="0"/>
              </a:rPr>
              <a:t>:</a:t>
            </a:r>
            <a:r>
              <a:rPr lang="ru-RU" sz="160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i="1">
                <a:solidFill>
                  <a:schemeClr val="tx2"/>
                </a:solidFill>
                <a:cs typeface="Times New Roman" pitchFamily="18" charset="0"/>
              </a:rPr>
              <a:t>должен содержать полные 20-тизначные коды бюджетной классификации с учетом  кодов соответствующих глав главных администраторов и кодов подвидов доходов, установленных Указаниями о порядке применения бюджетной классификации и нормативным актом о детализации кодов подвидов доходов бюджета, утвержденным финансовым органом.</a:t>
            </a:r>
            <a:endParaRPr lang="ru-RU" i="1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625" y="1285875"/>
            <a:ext cx="4071938" cy="357188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СРОЧНЫЕ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785938"/>
            <a:ext cx="4040188" cy="50720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- в  его наименовании, тексте </a:t>
            </a:r>
            <a:r>
              <a:rPr lang="ru-RU" sz="2700" b="1" u="sng" dirty="0">
                <a:solidFill>
                  <a:schemeClr val="tx2"/>
                </a:solidFill>
                <a:cs typeface="Times New Roman" pitchFamily="18" charset="0"/>
              </a:rPr>
              <a:t>указано на какой год (период)</a:t>
            </a: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 закрепляются полномочия администратора </a:t>
            </a:r>
            <a:r>
              <a:rPr lang="ru-RU" sz="2700" dirty="0" smtClean="0">
                <a:solidFill>
                  <a:schemeClr val="tx2"/>
                </a:solidFill>
                <a:cs typeface="Times New Roman" pitchFamily="18" charset="0"/>
              </a:rPr>
              <a:t>доходов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b="1" u="sng" dirty="0" smtClean="0">
                <a:solidFill>
                  <a:schemeClr val="tx2"/>
                </a:solidFill>
                <a:cs typeface="Times New Roman" pitchFamily="18" charset="0"/>
              </a:rPr>
              <a:t>или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700" b="1" u="sng" dirty="0">
              <a:solidFill>
                <a:schemeClr val="tx2"/>
              </a:solidFill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700" dirty="0" smtClean="0">
                <a:solidFill>
                  <a:schemeClr val="tx2"/>
                </a:solidFill>
                <a:cs typeface="Times New Roman" pitchFamily="18" charset="0"/>
              </a:rPr>
              <a:t>- </a:t>
            </a: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в основании для его издания </a:t>
            </a:r>
            <a:r>
              <a:rPr lang="ru-RU" sz="2700" b="1" u="sng" dirty="0">
                <a:solidFill>
                  <a:schemeClr val="tx2"/>
                </a:solidFill>
                <a:cs typeface="Times New Roman" pitchFamily="18" charset="0"/>
              </a:rPr>
              <a:t>указан только закон (решение) о бюджете на соответствующий финансовый год</a:t>
            </a:r>
            <a:r>
              <a:rPr lang="ru-RU" sz="2700" u="sng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и плановый период без указания ссылок на Бюджетный кодекс и (или) </a:t>
            </a:r>
            <a:r>
              <a:rPr lang="ru-RU" sz="2700" dirty="0" smtClean="0">
                <a:solidFill>
                  <a:schemeClr val="tx2"/>
                </a:solidFill>
                <a:cs typeface="Times New Roman" pitchFamily="18" charset="0"/>
              </a:rPr>
              <a:t>Правила осуществления </a:t>
            </a: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федеральными органами государственной </a:t>
            </a:r>
            <a:r>
              <a:rPr lang="ru-RU" sz="2700" dirty="0" err="1" smtClean="0">
                <a:solidFill>
                  <a:schemeClr val="tx2"/>
                </a:solidFill>
                <a:cs typeface="Times New Roman" pitchFamily="18" charset="0"/>
              </a:rPr>
              <a:t>власти,органами</a:t>
            </a:r>
            <a:r>
              <a:rPr lang="ru-RU" sz="27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управления государственными внебюджетными фондами Российской Федерации и (или) находящимися в их ведении казенными учреждениями, а также Центральным банком Российской Федерации бюджетных полномочий главных администраторов доходов бюджетов бюджетной системы Российской Федерации, утвержденные постановлением Правительства Российской Федерации от 29.12.2007 года № 995.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285875"/>
            <a:ext cx="4356100" cy="357188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БЕССРОЧНЫЕ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1785938"/>
            <a:ext cx="4357687" cy="50720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177800" indent="-1778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500" dirty="0">
                <a:solidFill>
                  <a:schemeClr val="tx2"/>
                </a:solidFill>
              </a:rPr>
              <a:t>в наименовании, тексте  </a:t>
            </a:r>
            <a:r>
              <a:rPr lang="ru-RU" sz="1500" b="1" u="sng" dirty="0">
                <a:solidFill>
                  <a:schemeClr val="tx2"/>
                </a:solidFill>
              </a:rPr>
              <a:t>не указано на какой год (период)</a:t>
            </a:r>
            <a:r>
              <a:rPr lang="ru-RU" sz="1500" b="1" i="1" dirty="0">
                <a:solidFill>
                  <a:schemeClr val="tx2"/>
                </a:solidFill>
              </a:rPr>
              <a:t> </a:t>
            </a:r>
            <a:r>
              <a:rPr lang="ru-RU" sz="1500" dirty="0">
                <a:solidFill>
                  <a:schemeClr val="tx2"/>
                </a:solidFill>
              </a:rPr>
              <a:t>закрепляются полномочия администратора доходов </a:t>
            </a:r>
            <a:endParaRPr lang="ru-RU" sz="1500" dirty="0" smtClean="0">
              <a:solidFill>
                <a:schemeClr val="tx2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500" b="1" u="sng" dirty="0" smtClean="0">
                <a:solidFill>
                  <a:schemeClr val="tx2"/>
                </a:solidFill>
              </a:rPr>
              <a:t>и </a:t>
            </a:r>
          </a:p>
          <a:p>
            <a:pPr marL="177800" indent="-1778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500" dirty="0" smtClean="0">
                <a:solidFill>
                  <a:schemeClr val="tx2"/>
                </a:solidFill>
              </a:rPr>
              <a:t>в основании для его издания указана </a:t>
            </a:r>
            <a:r>
              <a:rPr lang="ru-RU" sz="1500" b="1" u="sng" dirty="0" smtClean="0">
                <a:solidFill>
                  <a:schemeClr val="tx2"/>
                </a:solidFill>
              </a:rPr>
              <a:t>ссылка на Бюджетный кодекс  Российской </a:t>
            </a:r>
            <a:r>
              <a:rPr lang="ru-RU" sz="1500" b="1" u="sng" dirty="0">
                <a:solidFill>
                  <a:schemeClr val="tx2"/>
                </a:solidFill>
              </a:rPr>
              <a:t>Федерации и (или) </a:t>
            </a:r>
            <a:r>
              <a:rPr lang="ru-RU" sz="1500" b="1" u="sng" dirty="0" smtClean="0">
                <a:solidFill>
                  <a:schemeClr val="tx2"/>
                </a:solidFill>
              </a:rPr>
              <a:t>Правила </a:t>
            </a:r>
            <a:r>
              <a:rPr lang="ru-RU" sz="1500" dirty="0">
                <a:solidFill>
                  <a:schemeClr val="tx2"/>
                </a:solidFill>
              </a:rPr>
              <a:t>осуществления федеральными органами государственной </a:t>
            </a:r>
            <a:r>
              <a:rPr lang="ru-RU" sz="1500" dirty="0" smtClean="0">
                <a:solidFill>
                  <a:schemeClr val="tx2"/>
                </a:solidFill>
              </a:rPr>
              <a:t>власти, органами управления </a:t>
            </a:r>
            <a:r>
              <a:rPr lang="ru-RU" sz="1500" dirty="0">
                <a:solidFill>
                  <a:schemeClr val="tx2"/>
                </a:solidFill>
              </a:rPr>
              <a:t>государственными внебюджетными фондами Российской Федерации и (или) находящимися в их ведении казенными учреждениями, а также Центральным банком Российской Федерации бюджетных полномочий главных администраторов доходов бюджетов бюджетной системы Российской Федерации, утвержденные постановлением Правительства Российской Федерации от 29.12.2007 года № 995.  </a:t>
            </a:r>
            <a:r>
              <a:rPr lang="ru-RU" sz="1500" b="1" u="sng" dirty="0">
                <a:solidFill>
                  <a:schemeClr val="tx2"/>
                </a:solidFill>
              </a:rPr>
              <a:t>При  этом может быть </a:t>
            </a:r>
            <a:r>
              <a:rPr lang="ru-RU" sz="1500" b="1" u="sng" dirty="0" smtClean="0">
                <a:solidFill>
                  <a:schemeClr val="tx2"/>
                </a:solidFill>
              </a:rPr>
              <a:t>дополнительно указана </a:t>
            </a:r>
            <a:r>
              <a:rPr lang="ru-RU" sz="1500" b="1" u="sng" dirty="0">
                <a:solidFill>
                  <a:schemeClr val="tx2"/>
                </a:solidFill>
              </a:rPr>
              <a:t>ссылка </a:t>
            </a:r>
            <a:r>
              <a:rPr lang="ru-RU" sz="1500" b="1" u="sng" dirty="0" smtClean="0">
                <a:solidFill>
                  <a:schemeClr val="tx2"/>
                </a:solidFill>
              </a:rPr>
              <a:t>на </a:t>
            </a:r>
            <a:r>
              <a:rPr lang="ru-RU" sz="1500" b="1" u="sng" dirty="0">
                <a:solidFill>
                  <a:schemeClr val="tx2"/>
                </a:solidFill>
              </a:rPr>
              <a:t>закон (решение) о бюджете на соответствующий финансовый год и плановый период.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939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Прямоугольник с одним вырезанным скругленным углом 7"/>
          <p:cNvSpPr/>
          <p:nvPr/>
        </p:nvSpPr>
        <p:spPr>
          <a:xfrm>
            <a:off x="642938" y="214313"/>
            <a:ext cx="8215312" cy="642937"/>
          </a:xfrm>
          <a:prstGeom prst="snip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Нормативные правовые акты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 наделении полномочиями администратора доходов бюджета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2964657" y="964406"/>
            <a:ext cx="357188" cy="142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6179344" y="964406"/>
            <a:ext cx="357188" cy="142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одним вырезанным скругленным углом 1"/>
          <p:cNvSpPr/>
          <p:nvPr/>
        </p:nvSpPr>
        <p:spPr>
          <a:xfrm>
            <a:off x="642938" y="214313"/>
            <a:ext cx="8215312" cy="642937"/>
          </a:xfrm>
          <a:prstGeom prst="snip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Нормативные правовые акты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 наделении полномочиями администратора доходов бюджета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42909" y="1000108"/>
          <a:ext cx="8215371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74638"/>
            <a:ext cx="7829550" cy="8683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</a:rPr>
              <a:t>НПА по уровням бюджетов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85786" y="1214422"/>
          <a:ext cx="8072494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28625" y="1285875"/>
            <a:ext cx="4071938" cy="357188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 anchor="b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/>
              <a:t>СРОЧНЫЕ</a:t>
            </a:r>
            <a:endParaRPr lang="ru-RU" sz="2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" y="1785938"/>
            <a:ext cx="4040188" cy="50720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- в  его наименовании, тексте </a:t>
            </a:r>
            <a:r>
              <a:rPr lang="ru-RU" sz="2700" b="1" u="sng" dirty="0">
                <a:solidFill>
                  <a:schemeClr val="tx2"/>
                </a:solidFill>
                <a:cs typeface="Times New Roman" pitchFamily="18" charset="0"/>
              </a:rPr>
              <a:t>указано на какой год (период)</a:t>
            </a: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 закрепляются полномочия администратора </a:t>
            </a:r>
            <a:r>
              <a:rPr lang="ru-RU" sz="2700" dirty="0" smtClean="0">
                <a:solidFill>
                  <a:schemeClr val="tx2"/>
                </a:solidFill>
                <a:cs typeface="Times New Roman" pitchFamily="18" charset="0"/>
              </a:rPr>
              <a:t>доходов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b="1" u="sng" dirty="0" smtClean="0">
                <a:solidFill>
                  <a:schemeClr val="tx2"/>
                </a:solidFill>
                <a:cs typeface="Times New Roman" pitchFamily="18" charset="0"/>
              </a:rPr>
              <a:t>или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700" b="1" u="sng" dirty="0">
              <a:solidFill>
                <a:schemeClr val="tx2"/>
              </a:solidFill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700" dirty="0" smtClean="0">
                <a:solidFill>
                  <a:schemeClr val="tx2"/>
                </a:solidFill>
                <a:cs typeface="Times New Roman" pitchFamily="18" charset="0"/>
              </a:rPr>
              <a:t>- </a:t>
            </a: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в основании для его издания </a:t>
            </a:r>
            <a:r>
              <a:rPr lang="ru-RU" sz="2700" b="1" u="sng" dirty="0">
                <a:solidFill>
                  <a:schemeClr val="tx2"/>
                </a:solidFill>
                <a:cs typeface="Times New Roman" pitchFamily="18" charset="0"/>
              </a:rPr>
              <a:t>указан только закон (решение) о бюджете на соответствующий финансовый год</a:t>
            </a:r>
            <a:r>
              <a:rPr lang="ru-RU" sz="2700" u="sng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и плановый период без указания ссылок на Бюджетный кодекс и (или) </a:t>
            </a:r>
            <a:r>
              <a:rPr lang="ru-RU" sz="2700" dirty="0" smtClean="0">
                <a:solidFill>
                  <a:schemeClr val="tx2"/>
                </a:solidFill>
                <a:cs typeface="Times New Roman" pitchFamily="18" charset="0"/>
              </a:rPr>
              <a:t>Правила осуществления </a:t>
            </a: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федеральными органами государственной </a:t>
            </a:r>
            <a:r>
              <a:rPr lang="ru-RU" sz="2700" dirty="0" err="1" smtClean="0">
                <a:solidFill>
                  <a:schemeClr val="tx2"/>
                </a:solidFill>
                <a:cs typeface="Times New Roman" pitchFamily="18" charset="0"/>
              </a:rPr>
              <a:t>власти,органами</a:t>
            </a:r>
            <a:r>
              <a:rPr lang="ru-RU" sz="27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700" dirty="0">
                <a:solidFill>
                  <a:schemeClr val="tx2"/>
                </a:solidFill>
                <a:cs typeface="Times New Roman" pitchFamily="18" charset="0"/>
              </a:rPr>
              <a:t>управления государственными внебюджетными фондами Российской Федерации и (или) находящимися в их ведении казенными учреждениями, а также Центральным банком Российской Федерации бюджетных полномочий главных администраторов доходов бюджетов бюджетной системы Российской Федерации, утвержденные постановлением Правительства Российской Федерации от 29.12.2007 года № 995.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643438" y="1285875"/>
            <a:ext cx="4356100" cy="357188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 anchor="b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/>
              <a:t>БЕССРОЧНЫЕ</a:t>
            </a:r>
            <a:endParaRPr lang="ru-RU" sz="2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643438" y="1785938"/>
            <a:ext cx="4357687" cy="50720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177800" indent="-1778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500" dirty="0">
                <a:solidFill>
                  <a:schemeClr val="tx2"/>
                </a:solidFill>
              </a:rPr>
              <a:t>в наименовании, тексте  </a:t>
            </a:r>
            <a:r>
              <a:rPr lang="ru-RU" sz="1500" b="1" u="sng" dirty="0">
                <a:solidFill>
                  <a:schemeClr val="tx2"/>
                </a:solidFill>
              </a:rPr>
              <a:t>не указано на какой год (период)</a:t>
            </a:r>
            <a:r>
              <a:rPr lang="ru-RU" sz="1500" b="1" i="1" dirty="0">
                <a:solidFill>
                  <a:schemeClr val="tx2"/>
                </a:solidFill>
              </a:rPr>
              <a:t> </a:t>
            </a:r>
            <a:r>
              <a:rPr lang="ru-RU" sz="1500" dirty="0">
                <a:solidFill>
                  <a:schemeClr val="tx2"/>
                </a:solidFill>
              </a:rPr>
              <a:t>закрепляются полномочия администратора доходов </a:t>
            </a:r>
            <a:endParaRPr lang="ru-RU" sz="1500" dirty="0" smtClean="0">
              <a:solidFill>
                <a:schemeClr val="tx2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500" b="1" u="sng" dirty="0" smtClean="0">
                <a:solidFill>
                  <a:schemeClr val="tx2"/>
                </a:solidFill>
              </a:rPr>
              <a:t>и </a:t>
            </a:r>
          </a:p>
          <a:p>
            <a:pPr marL="177800" indent="-1778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500" dirty="0" smtClean="0">
                <a:solidFill>
                  <a:schemeClr val="tx2"/>
                </a:solidFill>
              </a:rPr>
              <a:t>в основании для его издания указана </a:t>
            </a:r>
            <a:r>
              <a:rPr lang="ru-RU" sz="1500" b="1" u="sng" dirty="0" smtClean="0">
                <a:solidFill>
                  <a:schemeClr val="tx2"/>
                </a:solidFill>
              </a:rPr>
              <a:t>ссылка на Бюджетный кодекс  Российской </a:t>
            </a:r>
            <a:r>
              <a:rPr lang="ru-RU" sz="1500" b="1" u="sng" dirty="0">
                <a:solidFill>
                  <a:schemeClr val="tx2"/>
                </a:solidFill>
              </a:rPr>
              <a:t>Федерации и (или) </a:t>
            </a:r>
            <a:r>
              <a:rPr lang="ru-RU" sz="1500" b="1" u="sng" dirty="0" smtClean="0">
                <a:solidFill>
                  <a:schemeClr val="tx2"/>
                </a:solidFill>
              </a:rPr>
              <a:t>Правила </a:t>
            </a:r>
            <a:r>
              <a:rPr lang="ru-RU" sz="1500" dirty="0">
                <a:solidFill>
                  <a:schemeClr val="tx2"/>
                </a:solidFill>
              </a:rPr>
              <a:t>осуществления федеральными органами государственной </a:t>
            </a:r>
            <a:r>
              <a:rPr lang="ru-RU" sz="1500" dirty="0" smtClean="0">
                <a:solidFill>
                  <a:schemeClr val="tx2"/>
                </a:solidFill>
              </a:rPr>
              <a:t>власти, органами управления </a:t>
            </a:r>
            <a:r>
              <a:rPr lang="ru-RU" sz="1500" dirty="0">
                <a:solidFill>
                  <a:schemeClr val="tx2"/>
                </a:solidFill>
              </a:rPr>
              <a:t>государственными внебюджетными фондами Российской Федерации и (или) находящимися в их ведении казенными учреждениями, а также Центральным банком Российской Федерации бюджетных полномочий главных администраторов доходов бюджетов бюджетной системы Российской Федерации, утвержденные постановлением Правительства Российской Федерации от 29.12.2007 года № 995.  </a:t>
            </a:r>
            <a:r>
              <a:rPr lang="ru-RU" sz="1500" b="1" u="sng" dirty="0">
                <a:solidFill>
                  <a:schemeClr val="tx2"/>
                </a:solidFill>
              </a:rPr>
              <a:t>При  этом может быть </a:t>
            </a:r>
            <a:r>
              <a:rPr lang="ru-RU" sz="1500" b="1" u="sng" dirty="0" smtClean="0">
                <a:solidFill>
                  <a:schemeClr val="tx2"/>
                </a:solidFill>
              </a:rPr>
              <a:t>дополнительно указана </a:t>
            </a:r>
            <a:r>
              <a:rPr lang="ru-RU" sz="1500" b="1" u="sng" dirty="0">
                <a:solidFill>
                  <a:schemeClr val="tx2"/>
                </a:solidFill>
              </a:rPr>
              <a:t>ссылка </a:t>
            </a:r>
            <a:r>
              <a:rPr lang="ru-RU" sz="1500" b="1" u="sng" dirty="0" smtClean="0">
                <a:solidFill>
                  <a:schemeClr val="tx2"/>
                </a:solidFill>
              </a:rPr>
              <a:t>на </a:t>
            </a:r>
            <a:r>
              <a:rPr lang="ru-RU" sz="1500" b="1" u="sng" dirty="0">
                <a:solidFill>
                  <a:schemeClr val="tx2"/>
                </a:solidFill>
              </a:rPr>
              <a:t>закон (решение) о бюджете на соответствующий финансовый год и плановый период.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939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Прямоугольник с одним вырезанным скругленным углом 7"/>
          <p:cNvSpPr/>
          <p:nvPr/>
        </p:nvSpPr>
        <p:spPr>
          <a:xfrm>
            <a:off x="642938" y="214313"/>
            <a:ext cx="8215312" cy="642937"/>
          </a:xfrm>
          <a:prstGeom prst="snip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Нормативные правовые акты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 наделении полномочиями администратора доходов бюджета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2964657" y="964406"/>
            <a:ext cx="357188" cy="142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6179344" y="964406"/>
            <a:ext cx="357188" cy="142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одним вырезанным скругленным углом 1"/>
          <p:cNvSpPr/>
          <p:nvPr/>
        </p:nvSpPr>
        <p:spPr>
          <a:xfrm>
            <a:off x="468313" y="188913"/>
            <a:ext cx="8218487" cy="719137"/>
          </a:xfrm>
          <a:prstGeom prst="snip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chemeClr val="tx2"/>
                </a:solidFill>
                <a:latin typeface="Arial" charset="0"/>
              </a:rPr>
              <a:t>Реестр администрируемых платежей</a:t>
            </a:r>
          </a:p>
        </p:txBody>
      </p:sp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2"/>
          <a:srcRect l="7822" t="9575" r="6078" b="10963"/>
          <a:stretch>
            <a:fillRect/>
          </a:stretch>
        </p:blipFill>
        <p:spPr bwMode="auto">
          <a:xfrm>
            <a:off x="179388" y="1196975"/>
            <a:ext cx="8964612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одним вырезанным скругленным углом 1"/>
          <p:cNvSpPr/>
          <p:nvPr/>
        </p:nvSpPr>
        <p:spPr>
          <a:xfrm>
            <a:off x="468313" y="274638"/>
            <a:ext cx="8218487" cy="777875"/>
          </a:xfrm>
          <a:prstGeom prst="snip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chemeClr val="tx2"/>
                </a:solidFill>
                <a:latin typeface="Arial" charset="0"/>
              </a:rPr>
              <a:t>Сведения о нормативах распределения поступлений между бюджетами</a:t>
            </a:r>
          </a:p>
        </p:txBody>
      </p:sp>
      <p:pic>
        <p:nvPicPr>
          <p:cNvPr id="21506" name="Picture 8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5382" t="14941" r="2759" b="15048"/>
          <a:stretch>
            <a:fillRect/>
          </a:stretch>
        </p:blipFill>
        <p:spPr>
          <a:xfrm>
            <a:off x="250825" y="1235075"/>
            <a:ext cx="8713788" cy="54340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646</Words>
  <Application>Microsoft Office PowerPoint</Application>
  <PresentationFormat>Экран (4:3)</PresentationFormat>
  <Paragraphs>76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Gill Sans</vt:lpstr>
      <vt:lpstr>Times New Roman</vt:lpstr>
      <vt:lpstr>Тема Office</vt:lpstr>
      <vt:lpstr>Слайд 1</vt:lpstr>
      <vt:lpstr>НОРМАТИВНЫЕ АКТЫ,  ЯВЛЯЮЩИЕСЯ ОСНОВАНИЕМ ДЛЯ ИЗДАНИЯ ПРАВОВОГО АКТА ГЛАВНОГО АДМИНИСТРАТОРА ДОХОДОВ БЮДЖЕТА</vt:lpstr>
      <vt:lpstr>СОДЕРЖАНИЕ НОРМАТИВНОГО ПРАВОВОГО   АКТА ГЛАВНОГО АДМИНИСТРАТОРА ДОХОДОВ О НАДЕЛЕНИИ ПОЛНОМОЧИЯМИ АДМИНИСТРАТОРА ДОХОДОВ БЮДЖЕТА</vt:lpstr>
      <vt:lpstr>Слайд 4</vt:lpstr>
      <vt:lpstr>Слайд 5</vt:lpstr>
      <vt:lpstr>НПА по уровням бюджетов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 подготовке  нормативных правовых актов администраторов доходов на новый финансовый год</dc:title>
  <dc:creator>Лена</dc:creator>
  <cp:lastModifiedBy>2101</cp:lastModifiedBy>
  <cp:revision>48</cp:revision>
  <dcterms:created xsi:type="dcterms:W3CDTF">2013-12-15T15:30:47Z</dcterms:created>
  <dcterms:modified xsi:type="dcterms:W3CDTF">2013-12-19T13:09:21Z</dcterms:modified>
</cp:coreProperties>
</file>