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2" r:id="rId1"/>
    <p:sldMasterId id="2147483656" r:id="rId2"/>
  </p:sldMasterIdLst>
  <p:notesMasterIdLst>
    <p:notesMasterId r:id="rId17"/>
  </p:notesMasterIdLst>
  <p:handoutMasterIdLst>
    <p:handoutMasterId r:id="rId18"/>
  </p:handoutMasterIdLst>
  <p:sldIdLst>
    <p:sldId id="499" r:id="rId3"/>
    <p:sldId id="528" r:id="rId4"/>
    <p:sldId id="541" r:id="rId5"/>
    <p:sldId id="535" r:id="rId6"/>
    <p:sldId id="536" r:id="rId7"/>
    <p:sldId id="540" r:id="rId8"/>
    <p:sldId id="548" r:id="rId9"/>
    <p:sldId id="542" r:id="rId10"/>
    <p:sldId id="538" r:id="rId11"/>
    <p:sldId id="547" r:id="rId12"/>
    <p:sldId id="546" r:id="rId13"/>
    <p:sldId id="543" r:id="rId14"/>
    <p:sldId id="544" r:id="rId15"/>
    <p:sldId id="517" r:id="rId16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1CE"/>
    <a:srgbClr val="345A88"/>
    <a:srgbClr val="D9D9D9"/>
    <a:srgbClr val="EEEEEE"/>
    <a:srgbClr val="E0E0E0"/>
    <a:srgbClr val="CDCDCD"/>
    <a:srgbClr val="FF0000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4" autoAdjust="0"/>
    <p:restoredTop sz="98746" autoAdjust="0"/>
  </p:normalViewPr>
  <p:slideViewPr>
    <p:cSldViewPr>
      <p:cViewPr>
        <p:scale>
          <a:sx n="100" d="100"/>
          <a:sy n="100" d="100"/>
        </p:scale>
        <p:origin x="-32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00"/>
    </p:cViewPr>
  </p:outlineViewPr>
  <p:notesTextViewPr>
    <p:cViewPr>
      <p:scale>
        <a:sx n="50" d="100"/>
        <a:sy n="5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598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502D7569-32EB-449C-9E59-CB7616E6259C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2C9E553E-2273-4DD9-96E5-753B0413F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7187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89C5442D-05E0-48DB-A2D0-5FFC49950A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ea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kazna_to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800">
                <a:latin typeface="Times New Roman" pitchFamily="18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Times New Roman" pitchFamily="18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975DF-4615-4E0D-A83D-0261FE61EF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FBCEF-7E91-44D9-B2E6-85574C592F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17550"/>
            <a:ext cx="2057400" cy="54086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17550"/>
            <a:ext cx="6019800" cy="54086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7C80D-5A2D-4D45-81D4-430FE78456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717550"/>
            <a:ext cx="8208963" cy="7191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8AF3A-0470-4E17-982A-645A99ABE4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42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A4026-7361-4C8B-875A-4D453AD4B129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0A3D2-E57B-4FD8-97C0-2B5EB85D0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60C77-2322-4953-AA74-67D508A0921F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676CD-2A33-4C55-8B88-3726A3504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69A8D-B138-4109-9D1C-B659E074CD86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4B830-4A16-4EB1-85C8-F875AFFF0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DCA29-8774-4399-BA58-1C8AAAFA8CE0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AE8E9-A107-4019-9898-29E009177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3D4D7-4D51-4A3D-889E-4226079AACCD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5737B-58FF-47BC-9C9D-231AF69D1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9BC8F-3E81-42BC-BBC6-5C51CF035586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530F-BF60-47AF-B0E6-F41E5B8A0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C6192-2175-4654-A0B5-7E22CCB26DF1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4070B-D277-444F-8DE0-1FA6DA34E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A79BB-55BE-44F4-A390-EAE01B347C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001FA-413F-4458-9C6A-93AD7D838700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C7BF9-1C5E-4899-8133-7C5C85CED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A6153-1579-4294-8DF1-E1563733CEFA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8CA07-B352-47E8-9355-868A81879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BD996-2D53-4AC8-A240-80CC8CFDEFB0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390F9-A1BE-4370-99A6-4C772ADD2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2D97C-63FF-4C8A-8211-482C0C03562D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B1395-97D1-4C1F-9748-3E72EB56F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370013" y="301625"/>
            <a:ext cx="7313612" cy="5640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A2F68-E7AB-4A70-85A2-796496D066DB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11E4A-986A-4820-9391-61D7AB4B7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A4B5C-CA29-4D6C-A3AC-F6F7CD4C08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73FAB-65E6-4624-B603-8EA19CF1B6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76288-FFAE-4A27-95EF-E3281C2991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9FC6B-C63E-433F-9B24-9EACDA6D87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69B03-2754-4ACC-8E0C-4941F15C03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EBA23-CEE0-47B8-B383-AC538E4404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AAB7B-30EC-43F2-A26B-A9C4D86ABA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717550"/>
            <a:ext cx="82089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t" anchorCtr="0" compatLnSpc="1">
            <a:prstTxWarp prst="textNoShape">
              <a:avLst/>
            </a:prstTxWarp>
          </a:bodyPr>
          <a:lstStyle>
            <a:lvl1pPr>
              <a:defRPr sz="15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t" anchorCtr="0" compatLnSpc="1">
            <a:prstTxWarp prst="textNoShape">
              <a:avLst/>
            </a:prstTxWarp>
          </a:bodyPr>
          <a:lstStyle>
            <a:lvl1pPr algn="ctr">
              <a:defRPr sz="15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545263"/>
            <a:ext cx="46831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ctr" anchorCtr="0" compatLnSpc="1">
            <a:prstTxWarp prst="textNoShape">
              <a:avLst/>
            </a:prstTxWarp>
          </a:bodyPr>
          <a:lstStyle>
            <a:lvl1pPr algn="r">
              <a:defRPr sz="15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275BF1C-F093-4FD9-8635-6B64055BE4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031" name="Picture 8" descr="kazna_top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  <p:sldLayoutId id="2147483661" r:id="rId10"/>
    <p:sldLayoutId id="2147483660" r:id="rId11"/>
    <p:sldLayoutId id="2147483659" r:id="rId12"/>
  </p:sldLayoutIdLst>
  <p:transition/>
  <p:hf hdr="0" ft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charset="0"/>
          <a:cs typeface="ＭＳ Ｐゴシック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  <a:ea typeface="ＭＳ Ｐゴシック" charset="0"/>
          <a:cs typeface="ＭＳ Ｐゴシック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  <a:ea typeface="ＭＳ Ｐゴシック" charset="0"/>
          <a:cs typeface="ＭＳ Ｐゴシック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  <a:ea typeface="ＭＳ Ｐゴシック" charset="0"/>
          <a:cs typeface="ＭＳ Ｐゴシック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  <a:ea typeface="ＭＳ Ｐゴシック" charset="0"/>
          <a:cs typeface="ＭＳ Ｐゴシック"/>
        </a:defRPr>
      </a:lvl5pPr>
      <a:lvl6pPr marL="457200" algn="l" defTabSz="957263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</a:defRPr>
      </a:lvl6pPr>
      <a:lvl7pPr marL="914400" algn="l" defTabSz="957263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</a:defRPr>
      </a:lvl7pPr>
      <a:lvl8pPr marL="1371600" algn="l" defTabSz="957263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</a:defRPr>
      </a:lvl8pPr>
      <a:lvl9pPr marL="1828800" algn="l" defTabSz="957263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ＭＳ Ｐゴシック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96975" indent="-239713" algn="l" defTabSz="957263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152650" indent="-236538" algn="l" defTabSz="957263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609850" indent="-236538" algn="l" defTabSz="957263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3067050" indent="-236538" algn="l" defTabSz="957263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524250" indent="-236538" algn="l" defTabSz="957263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981450" indent="-236538" algn="l" defTabSz="957263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325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325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5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33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fld id="{A04F1A98-586C-4C76-AED0-A922FF2E60E3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532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C00D4DDA-810F-43A7-AA47-02AF5DE91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0" r:id="rId2"/>
    <p:sldLayoutId id="2147483679" r:id="rId3"/>
    <p:sldLayoutId id="2147483678" r:id="rId4"/>
    <p:sldLayoutId id="2147483677" r:id="rId5"/>
    <p:sldLayoutId id="2147483676" r:id="rId6"/>
    <p:sldLayoutId id="2147483675" r:id="rId7"/>
    <p:sldLayoutId id="2147483674" r:id="rId8"/>
    <p:sldLayoutId id="2147483673" r:id="rId9"/>
    <p:sldLayoutId id="2147483672" r:id="rId10"/>
    <p:sldLayoutId id="2147483671" r:id="rId11"/>
    <p:sldLayoutId id="214748367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8"/>
          <p:cNvSpPr>
            <a:spLocks noChangeArrowheads="1"/>
          </p:cNvSpPr>
          <p:nvPr/>
        </p:nvSpPr>
        <p:spPr bwMode="auto">
          <a:xfrm>
            <a:off x="5795963" y="5805488"/>
            <a:ext cx="302418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31748" name="Picture 226" descr="j030052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3860800"/>
            <a:ext cx="23749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971550" y="404813"/>
            <a:ext cx="7777163" cy="2879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2F5E76"/>
              </a:gs>
              <a:gs pos="50000">
                <a:srgbClr val="66CCFF"/>
              </a:gs>
              <a:gs pos="100000">
                <a:srgbClr val="2F5E76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99"/>
            </a:extrusionClr>
          </a:sp3d>
        </p:spPr>
        <p:txBody>
          <a:bodyPr wrap="none" anchor="ctr" anchorCtr="1">
            <a:flatTx/>
          </a:bodyPr>
          <a:lstStyle/>
          <a:p>
            <a:pPr algn="ctr">
              <a:lnSpc>
                <a:spcPct val="90000"/>
              </a:lnSpc>
              <a:spcBef>
                <a:spcPts val="763"/>
              </a:spcBef>
            </a:pPr>
            <a:r>
              <a:rPr lang="ru-RU" sz="2800" b="1" i="1">
                <a:solidFill>
                  <a:srgbClr val="FF0000"/>
                </a:solidFill>
                <a:sym typeface="Times New Roman Bold"/>
              </a:rPr>
              <a:t>Возврат неиспользованных</a:t>
            </a:r>
            <a:r>
              <a:rPr lang="en-US" sz="2800" b="1" i="1">
                <a:solidFill>
                  <a:srgbClr val="FF0000"/>
                </a:solidFill>
                <a:sym typeface="Times New Roman Bold"/>
              </a:rPr>
              <a:t> </a:t>
            </a:r>
            <a:r>
              <a:rPr lang="ru-RU" sz="2800" b="1" i="1">
                <a:solidFill>
                  <a:srgbClr val="FF0000"/>
                </a:solidFill>
                <a:sym typeface="Times New Roman Bold"/>
              </a:rPr>
              <a:t>остатков </a:t>
            </a:r>
            <a:endParaRPr lang="en-US" sz="2800" b="1" i="1">
              <a:solidFill>
                <a:srgbClr val="FF0000"/>
              </a:solidFill>
              <a:sym typeface="Times New Roman Bold"/>
            </a:endParaRPr>
          </a:p>
          <a:p>
            <a:pPr algn="ctr">
              <a:lnSpc>
                <a:spcPct val="90000"/>
              </a:lnSpc>
              <a:spcBef>
                <a:spcPts val="763"/>
              </a:spcBef>
            </a:pPr>
            <a:r>
              <a:rPr lang="ru-RU" sz="2800" b="1" i="1">
                <a:solidFill>
                  <a:srgbClr val="FF0000"/>
                </a:solidFill>
                <a:sym typeface="Times New Roman Bold"/>
              </a:rPr>
              <a:t>субвенций, субсидий и иных </a:t>
            </a:r>
            <a:endParaRPr lang="en-US" sz="2800" b="1" i="1">
              <a:solidFill>
                <a:srgbClr val="FF0000"/>
              </a:solidFill>
              <a:sym typeface="Times New Roman Bold"/>
            </a:endParaRPr>
          </a:p>
          <a:p>
            <a:pPr algn="ctr">
              <a:lnSpc>
                <a:spcPct val="90000"/>
              </a:lnSpc>
              <a:spcBef>
                <a:spcPts val="763"/>
              </a:spcBef>
            </a:pPr>
            <a:r>
              <a:rPr lang="ru-RU" sz="2800" b="1" i="1">
                <a:solidFill>
                  <a:srgbClr val="FF0000"/>
                </a:solidFill>
                <a:sym typeface="Times New Roman Bold"/>
              </a:rPr>
              <a:t>межбюджетных трансфертов, </a:t>
            </a:r>
            <a:endParaRPr lang="en-US" sz="2800" b="1" i="1">
              <a:solidFill>
                <a:srgbClr val="FF0000"/>
              </a:solidFill>
              <a:sym typeface="Times New Roman Bold"/>
            </a:endParaRPr>
          </a:p>
          <a:p>
            <a:pPr algn="ctr">
              <a:lnSpc>
                <a:spcPct val="90000"/>
              </a:lnSpc>
              <a:spcBef>
                <a:spcPts val="763"/>
              </a:spcBef>
            </a:pPr>
            <a:r>
              <a:rPr lang="ru-RU" sz="2800" b="1" i="1">
                <a:solidFill>
                  <a:srgbClr val="FF0000"/>
                </a:solidFill>
                <a:sym typeface="Times New Roman Bold"/>
              </a:rPr>
              <a:t>имеющих целевое назначение</a:t>
            </a:r>
            <a:endParaRPr lang="en-US" sz="2800" b="1" i="1">
              <a:solidFill>
                <a:srgbClr val="FF0000"/>
              </a:solidFill>
              <a:sym typeface="Times New Roman Bold"/>
            </a:endParaRPr>
          </a:p>
        </p:txBody>
      </p:sp>
      <p:pic>
        <p:nvPicPr>
          <p:cNvPr id="31751" name="Picture 3" descr="\\192.168.170.75\Documents\Отдел дизайна и рекламы\!!Дизайнерская\ПРЕЗЕНТАЦИИ\шаблон презентации\Иконки в презентации\co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4797425"/>
            <a:ext cx="12255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3" descr="\\192.168.170.75\Documents\Отдел дизайна и рекламы\!!Дизайнерская\ПРЕЗЕНТАЦИИ\шаблон презентации\Иконки в презентации\co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868863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250825" y="6597650"/>
            <a:ext cx="8713788" cy="714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80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317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317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 tmFilter="0, 0; .2, .5; .8, .5; 1, 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500" autoRev="1" fill="hold"/>
                                        <p:tgtEl>
                                          <p:spTgt spid="317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 tmFilter="0, 0; .2, .5; .8, .5; 1, 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0" autoRev="1" fill="hold"/>
                                        <p:tgtEl>
                                          <p:spTgt spid="317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 tmFilter="0, 0; .2, .5; .8, .5; 1, 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500" autoRev="1" fill="hold"/>
                                        <p:tgtEl>
                                          <p:spTgt spid="317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456" t="10918" r="12894" b="29591"/>
          <a:stretch>
            <a:fillRect/>
          </a:stretch>
        </p:blipFill>
        <p:spPr>
          <a:xfrm>
            <a:off x="179388" y="1052513"/>
            <a:ext cx="8785225" cy="4535487"/>
          </a:xfrm>
        </p:spPr>
      </p:pic>
      <p:sp>
        <p:nvSpPr>
          <p:cNvPr id="2" name="Скругленный прямоугольник 4"/>
          <p:cNvSpPr/>
          <p:nvPr/>
        </p:nvSpPr>
        <p:spPr bwMode="auto">
          <a:xfrm>
            <a:off x="1403350" y="2492375"/>
            <a:ext cx="2520950" cy="285750"/>
          </a:xfrm>
          <a:prstGeom prst="roundRect">
            <a:avLst/>
          </a:prstGeom>
          <a:noFill/>
          <a:ln w="190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8131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840D2A99-625F-4B8B-9BC6-642A3CC5C9E9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10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AutoShape 6"/>
          <p:cNvSpPr>
            <a:spLocks noChangeArrowheads="1"/>
          </p:cNvSpPr>
          <p:nvPr/>
        </p:nvSpPr>
        <p:spPr bwMode="auto">
          <a:xfrm>
            <a:off x="971550" y="260350"/>
            <a:ext cx="7561263" cy="7207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1" lang="ru-RU" sz="28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заявка на возврат субсидий текущего года</a:t>
            </a:r>
          </a:p>
        </p:txBody>
      </p:sp>
      <p:pic>
        <p:nvPicPr>
          <p:cNvPr id="49154" name="Picture 7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998" t="10493" r="13892" b="26080"/>
          <a:stretch>
            <a:fillRect/>
          </a:stretch>
        </p:blipFill>
        <p:spPr>
          <a:xfrm>
            <a:off x="179388" y="1196975"/>
            <a:ext cx="8785225" cy="5040313"/>
          </a:xfrm>
        </p:spPr>
      </p:pic>
      <p:sp>
        <p:nvSpPr>
          <p:cNvPr id="2" name="Скругленный прямоугольник 4"/>
          <p:cNvSpPr/>
          <p:nvPr/>
        </p:nvSpPr>
        <p:spPr bwMode="auto">
          <a:xfrm>
            <a:off x="250825" y="5084763"/>
            <a:ext cx="2520950" cy="285750"/>
          </a:xfrm>
          <a:prstGeom prst="roundRect">
            <a:avLst/>
          </a:prstGeom>
          <a:noFill/>
          <a:ln w="190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Скругленный прямоугольник 4"/>
          <p:cNvSpPr/>
          <p:nvPr/>
        </p:nvSpPr>
        <p:spPr bwMode="auto">
          <a:xfrm>
            <a:off x="1908175" y="4652963"/>
            <a:ext cx="647700" cy="360362"/>
          </a:xfrm>
          <a:prstGeom prst="roundRect">
            <a:avLst/>
          </a:prstGeom>
          <a:noFill/>
          <a:ln w="190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7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6EC3E2F3-E9AC-401B-98CD-45FFD8353FB0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11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0178" name="Rectangle 3"/>
          <p:cNvPicPr>
            <a:picLocks noGrp="1" noChangeArrowheads="1"/>
          </p:cNvPicPr>
          <p:nvPr>
            <p:ph type="body" idx="1"/>
          </p:nvPr>
        </p:nvPicPr>
        <p:blipFill>
          <a:blip r:embed="rId2"/>
          <a:srcRect l="1454" t="14429" r="2061" b="8565"/>
          <a:stretch>
            <a:fillRect/>
          </a:stretch>
        </p:blipFill>
        <p:spPr>
          <a:xfrm>
            <a:off x="179388" y="260350"/>
            <a:ext cx="8713787" cy="6121400"/>
          </a:xfrm>
        </p:spPr>
      </p:pic>
      <p:sp>
        <p:nvSpPr>
          <p:cNvPr id="48131" name="Скругленный прямоугольник 4"/>
          <p:cNvSpPr>
            <a:spLocks noChangeArrowheads="1"/>
          </p:cNvSpPr>
          <p:nvPr/>
        </p:nvSpPr>
        <p:spPr bwMode="auto">
          <a:xfrm>
            <a:off x="468313" y="5084763"/>
            <a:ext cx="2016125" cy="865187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180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45E20B76-CCEB-4040-A328-3D0DA83FD744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12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02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2431" t="24922" r="2061" b="5054"/>
          <a:stretch>
            <a:fillRect/>
          </a:stretch>
        </p:blipFill>
        <p:spPr>
          <a:xfrm>
            <a:off x="179388" y="188913"/>
            <a:ext cx="8785225" cy="4824412"/>
          </a:xfrm>
        </p:spPr>
      </p:pic>
      <p:sp>
        <p:nvSpPr>
          <p:cNvPr id="49156" name="Скругленный прямоугольник 4"/>
          <p:cNvSpPr>
            <a:spLocks noChangeArrowheads="1"/>
          </p:cNvSpPr>
          <p:nvPr/>
        </p:nvSpPr>
        <p:spPr bwMode="auto">
          <a:xfrm>
            <a:off x="6156325" y="1700213"/>
            <a:ext cx="865188" cy="433387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4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C463D6A2-3F43-444B-BB8B-61D1CB90A6E4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13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3"/>
          <p:cNvSpPr>
            <a:spLocks/>
          </p:cNvSpPr>
          <p:nvPr/>
        </p:nvSpPr>
        <p:spPr bwMode="auto">
          <a:xfrm>
            <a:off x="1284288" y="249238"/>
            <a:ext cx="65405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endParaRPr lang="ru-RU">
              <a:solidFill>
                <a:srgbClr val="1F497D"/>
              </a:solidFill>
              <a:cs typeface="Arial" charset="0"/>
              <a:sym typeface="Arial" charset="0"/>
            </a:endParaRPr>
          </a:p>
        </p:txBody>
      </p:sp>
      <p:sp>
        <p:nvSpPr>
          <p:cNvPr id="52226" name="Rectangle 23"/>
          <p:cNvSpPr>
            <a:spLocks/>
          </p:cNvSpPr>
          <p:nvPr/>
        </p:nvSpPr>
        <p:spPr bwMode="auto">
          <a:xfrm>
            <a:off x="323850" y="363538"/>
            <a:ext cx="8585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endParaRPr lang="en-US" sz="2000" b="1">
              <a:solidFill>
                <a:srgbClr val="11446D"/>
              </a:solidFill>
              <a:latin typeface="Lucida Grande"/>
              <a:sym typeface="Lucida Grande"/>
            </a:endParaRPr>
          </a:p>
        </p:txBody>
      </p:sp>
      <p:sp>
        <p:nvSpPr>
          <p:cNvPr id="52227" name="Номер слайда 3"/>
          <p:cNvSpPr txBox="1">
            <a:spLocks noGrp="1"/>
          </p:cNvSpPr>
          <p:nvPr/>
        </p:nvSpPr>
        <p:spPr bwMode="auto">
          <a:xfrm>
            <a:off x="8459788" y="6564313"/>
            <a:ext cx="684212" cy="293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59C9D180-9B27-481B-8123-4474F2AD297B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14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322797" y="2449106"/>
            <a:ext cx="6501876" cy="2033467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  <p:txBody>
          <a:bodyPr wrap="none"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b="1" i="1">
                <a:solidFill>
                  <a:srgbClr val="1F497D"/>
                </a:solidFill>
                <a:sym typeface="Lucida Grande"/>
              </a:rPr>
              <a:t>Благодарю за внимание</a:t>
            </a:r>
            <a:r>
              <a:rPr lang="ru-RU" sz="3600" b="1">
                <a:solidFill>
                  <a:srgbClr val="1F497D"/>
                </a:solidFill>
                <a:sym typeface="Lucida Grande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7" name="Group 5"/>
          <p:cNvGrpSpPr>
            <a:grpSpLocks/>
          </p:cNvGrpSpPr>
          <p:nvPr/>
        </p:nvGrpSpPr>
        <p:grpSpPr bwMode="auto">
          <a:xfrm>
            <a:off x="539750" y="333375"/>
            <a:ext cx="8280400" cy="1150938"/>
            <a:chOff x="0" y="0"/>
            <a:chExt cx="5216" cy="272"/>
          </a:xfrm>
        </p:grpSpPr>
        <p:sp>
          <p:nvSpPr>
            <p:cNvPr id="29710" name="AutoShape 3"/>
            <p:cNvSpPr>
              <a:spLocks/>
            </p:cNvSpPr>
            <p:nvPr/>
          </p:nvSpPr>
          <p:spPr bwMode="auto">
            <a:xfrm>
              <a:off x="0" y="0"/>
              <a:ext cx="5216" cy="272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1F497D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endParaRPr lang="ru-RU" sz="4200">
                <a:solidFill>
                  <a:srgbClr val="000000"/>
                </a:solidFill>
                <a:latin typeface="Calibri" pitchFamily="34" charset="0"/>
                <a:sym typeface="Gill Sans"/>
              </a:endParaRPr>
            </a:p>
          </p:txBody>
        </p:sp>
        <p:sp>
          <p:nvSpPr>
            <p:cNvPr id="29711" name="Rectangle 4"/>
            <p:cNvSpPr>
              <a:spLocks/>
            </p:cNvSpPr>
            <p:nvPr/>
          </p:nvSpPr>
          <p:spPr bwMode="auto">
            <a:xfrm>
              <a:off x="13" y="40"/>
              <a:ext cx="519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/>
            <a:lstStyle/>
            <a:p>
              <a:pPr algn="ctr">
                <a:lnSpc>
                  <a:spcPct val="90000"/>
                </a:lnSpc>
                <a:spcBef>
                  <a:spcPts val="763"/>
                </a:spcBef>
              </a:pPr>
              <a:r>
                <a:rPr lang="ru-RU" sz="2800" b="1">
                  <a:solidFill>
                    <a:srgbClr val="1F497D"/>
                  </a:solidFill>
                  <a:latin typeface="Calibri" pitchFamily="34" charset="0"/>
                  <a:sym typeface="Lucida Grande"/>
                </a:rPr>
                <a:t>Соотношение исполненных и отказанных заявок на возврат неиспользованных остатков субсидий, субвенций прошлых лет</a:t>
              </a:r>
              <a:r>
                <a:rPr lang="ru-RU">
                  <a:sym typeface="Lucida Grande"/>
                </a:rPr>
                <a:t> </a:t>
              </a:r>
              <a:r>
                <a:rPr lang="ru-RU" sz="2800" b="1">
                  <a:solidFill>
                    <a:srgbClr val="1F497D"/>
                  </a:solidFill>
                  <a:latin typeface="Calibri" pitchFamily="34" charset="0"/>
                  <a:sym typeface="Lucida Grande"/>
                </a:rPr>
                <a:t>в 2013году </a:t>
              </a:r>
              <a:r>
                <a:rPr lang="ru-RU" sz="1600" b="1">
                  <a:solidFill>
                    <a:srgbClr val="1F497D"/>
                  </a:solidFill>
                  <a:latin typeface="Calibri" pitchFamily="34" charset="0"/>
                  <a:sym typeface="Lucida Grande"/>
                </a:rPr>
                <a:t>	</a:t>
              </a:r>
              <a:endParaRPr lang="en-US" sz="1600" b="1">
                <a:solidFill>
                  <a:srgbClr val="1F497D"/>
                </a:solidFill>
                <a:latin typeface="Calibri" pitchFamily="34" charset="0"/>
                <a:sym typeface="Lucida Grande"/>
              </a:endParaRPr>
            </a:p>
          </p:txBody>
        </p:sp>
      </p:grpSp>
      <p:sp>
        <p:nvSpPr>
          <p:cNvPr id="29708" name="Rectangle 6"/>
          <p:cNvSpPr>
            <a:spLocks/>
          </p:cNvSpPr>
          <p:nvPr/>
        </p:nvSpPr>
        <p:spPr bwMode="auto">
          <a:xfrm>
            <a:off x="1258888" y="1700213"/>
            <a:ext cx="7273925" cy="185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marL="342900" indent="-342900" algn="just">
              <a:buClr>
                <a:srgbClr val="1F497D"/>
              </a:buClr>
              <a:buSzPct val="100000"/>
              <a:buFont typeface="Lucida Grande"/>
              <a:buChar char="•"/>
            </a:pPr>
            <a:endParaRPr lang="en-US" sz="1500" b="1">
              <a:solidFill>
                <a:srgbClr val="1F497D"/>
              </a:solidFill>
              <a:latin typeface="Calibri" pitchFamily="34" charset="0"/>
              <a:sym typeface="Lucida Grande"/>
            </a:endParaRPr>
          </a:p>
        </p:txBody>
      </p:sp>
      <p:sp>
        <p:nvSpPr>
          <p:cNvPr id="29709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BFFF008A-5B18-4952-A72C-870E46CEBBE5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2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  <p:graphicFrame>
        <p:nvGraphicFramePr>
          <p:cNvPr id="29706" name="Object 10"/>
          <p:cNvGraphicFramePr>
            <a:graphicFrameLocks noChangeAspect="1"/>
          </p:cNvGraphicFramePr>
          <p:nvPr/>
        </p:nvGraphicFramePr>
        <p:xfrm>
          <a:off x="755650" y="1844675"/>
          <a:ext cx="8064500" cy="4679950"/>
        </p:xfrm>
        <a:graphic>
          <a:graphicData uri="http://schemas.openxmlformats.org/presentationml/2006/ole">
            <p:oleObj spid="_x0000_s29706" name="Диаграмма" r:id="rId3" imgW="4876764" imgH="2400461" progId="Excel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8" name="Group 5"/>
          <p:cNvGrpSpPr>
            <a:grpSpLocks/>
          </p:cNvGrpSpPr>
          <p:nvPr/>
        </p:nvGrpSpPr>
        <p:grpSpPr bwMode="auto">
          <a:xfrm>
            <a:off x="611188" y="404813"/>
            <a:ext cx="8280400" cy="1150937"/>
            <a:chOff x="0" y="0"/>
            <a:chExt cx="5216" cy="272"/>
          </a:xfrm>
        </p:grpSpPr>
        <p:sp>
          <p:nvSpPr>
            <p:cNvPr id="40970" name="AutoShape 3"/>
            <p:cNvSpPr>
              <a:spLocks/>
            </p:cNvSpPr>
            <p:nvPr/>
          </p:nvSpPr>
          <p:spPr bwMode="auto">
            <a:xfrm>
              <a:off x="0" y="0"/>
              <a:ext cx="5216" cy="272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1F497D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endParaRPr lang="ru-RU" sz="4200">
                <a:solidFill>
                  <a:srgbClr val="000000"/>
                </a:solidFill>
                <a:latin typeface="Calibri" pitchFamily="34" charset="0"/>
                <a:sym typeface="Gill Sans"/>
              </a:endParaRPr>
            </a:p>
          </p:txBody>
        </p:sp>
        <p:sp>
          <p:nvSpPr>
            <p:cNvPr id="40971" name="Rectangle 4"/>
            <p:cNvSpPr>
              <a:spLocks/>
            </p:cNvSpPr>
            <p:nvPr/>
          </p:nvSpPr>
          <p:spPr bwMode="auto">
            <a:xfrm>
              <a:off x="13" y="40"/>
              <a:ext cx="519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/>
            <a:lstStyle/>
            <a:p>
              <a:pPr algn="ctr">
                <a:lnSpc>
                  <a:spcPct val="90000"/>
                </a:lnSpc>
                <a:spcBef>
                  <a:spcPts val="763"/>
                </a:spcBef>
              </a:pPr>
              <a:r>
                <a:rPr lang="ru-RU" sz="2800" b="1">
                  <a:solidFill>
                    <a:srgbClr val="1F497D"/>
                  </a:solidFill>
                  <a:latin typeface="Calibri" pitchFamily="34" charset="0"/>
                  <a:sym typeface="Lucida Grande"/>
                </a:rPr>
                <a:t>Соотношение исполненных и отказанных заявок на возврат неиспользованных остатков субсидий, субвенций текущего года в 2013 году</a:t>
              </a:r>
              <a:r>
                <a:rPr lang="ru-RU" sz="1600" b="1">
                  <a:solidFill>
                    <a:srgbClr val="1F497D"/>
                  </a:solidFill>
                  <a:latin typeface="Calibri" pitchFamily="34" charset="0"/>
                  <a:sym typeface="Lucida Grande"/>
                </a:rPr>
                <a:t> 	</a:t>
              </a:r>
              <a:endParaRPr lang="en-US" sz="1600" b="1">
                <a:solidFill>
                  <a:srgbClr val="1F497D"/>
                </a:solidFill>
                <a:latin typeface="Calibri" pitchFamily="34" charset="0"/>
                <a:sym typeface="Lucida Grande"/>
              </a:endParaRPr>
            </a:p>
          </p:txBody>
        </p:sp>
      </p:grpSp>
      <p:graphicFrame>
        <p:nvGraphicFramePr>
          <p:cNvPr id="40967" name="Object 7"/>
          <p:cNvGraphicFramePr>
            <a:graphicFrameLocks noChangeAspect="1"/>
          </p:cNvGraphicFramePr>
          <p:nvPr>
            <p:ph/>
          </p:nvPr>
        </p:nvGraphicFramePr>
        <p:xfrm>
          <a:off x="400050" y="1643063"/>
          <a:ext cx="8315325" cy="4738687"/>
        </p:xfrm>
        <a:graphic>
          <a:graphicData uri="http://schemas.openxmlformats.org/presentationml/2006/ole">
            <p:oleObj spid="_x0000_s40967" name="Диаграмма" r:id="rId3" imgW="4895805" imgH="2438543" progId="Excel.Chart.8">
              <p:embed/>
            </p:oleObj>
          </a:graphicData>
        </a:graphic>
      </p:graphicFrame>
      <p:sp>
        <p:nvSpPr>
          <p:cNvPr id="40969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A2AC2E88-C301-4BE7-8178-EE30DED2A70B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3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7" descr="M:\OBMEN_FK\05\Коллегия 2013\Человечки\figure-pointing-to-page-300x300.jpg"/>
          <p:cNvPicPr>
            <a:picLocks noChangeAspect="1" noChangeArrowheads="1"/>
          </p:cNvPicPr>
          <p:nvPr/>
        </p:nvPicPr>
        <p:blipFill>
          <a:blip r:embed="rId2"/>
          <a:srcRect l="10709" r="3622"/>
          <a:stretch>
            <a:fillRect/>
          </a:stretch>
        </p:blipFill>
        <p:spPr bwMode="auto">
          <a:xfrm>
            <a:off x="107950" y="1412875"/>
            <a:ext cx="8636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BDFBB380-7E1A-4741-915C-695525665580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4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  <p:sp>
        <p:nvSpPr>
          <p:cNvPr id="41995" name="AutoShape 11"/>
          <p:cNvSpPr>
            <a:spLocks noChangeArrowheads="1"/>
          </p:cNvSpPr>
          <p:nvPr/>
        </p:nvSpPr>
        <p:spPr bwMode="auto">
          <a:xfrm>
            <a:off x="1042988" y="620713"/>
            <a:ext cx="7705725" cy="2376487"/>
          </a:xfrm>
          <a:prstGeom prst="roundRect">
            <a:avLst>
              <a:gd name="adj" fmla="val 16667"/>
            </a:avLst>
          </a:prstGeom>
          <a:solidFill>
            <a:srgbClr val="C42E2A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42E2A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b="1">
                <a:sym typeface="Times New Roman Bold"/>
              </a:rPr>
              <a:t>Совместное письмо Министерства финансов </a:t>
            </a:r>
            <a:endParaRPr lang="en-US" sz="2400" b="1">
              <a:sym typeface="Times New Roman Bold"/>
            </a:endParaRPr>
          </a:p>
          <a:p>
            <a:pPr algn="ctr"/>
            <a:r>
              <a:rPr lang="ru-RU" sz="2400" b="1">
                <a:sym typeface="Times New Roman Bold"/>
              </a:rPr>
              <a:t>Российской Федерации </a:t>
            </a:r>
            <a:r>
              <a:rPr lang="ru-RU" sz="2400">
                <a:sym typeface="Times New Roman Bold"/>
              </a:rPr>
              <a:t> </a:t>
            </a:r>
            <a:r>
              <a:rPr lang="ru-RU" sz="2400" b="1">
                <a:sym typeface="Times New Roman Bold"/>
              </a:rPr>
              <a:t>от</a:t>
            </a:r>
            <a:r>
              <a:rPr lang="en-US" sz="2400" b="1">
                <a:sym typeface="Times New Roman Bold"/>
              </a:rPr>
              <a:t> </a:t>
            </a:r>
            <a:r>
              <a:rPr lang="ru-RU" sz="2400" b="1">
                <a:sym typeface="Times New Roman Bold"/>
              </a:rPr>
              <a:t> 28 декабря  2011г.  </a:t>
            </a:r>
            <a:endParaRPr lang="en-US" sz="2400" b="1">
              <a:sym typeface="Times New Roman Bold"/>
            </a:endParaRPr>
          </a:p>
          <a:p>
            <a:pPr algn="ctr"/>
            <a:r>
              <a:rPr lang="ru-RU" sz="2400" b="1">
                <a:sym typeface="Times New Roman Bold"/>
              </a:rPr>
              <a:t>№ 02-03-10/6022</a:t>
            </a:r>
          </a:p>
          <a:p>
            <a:pPr algn="ctr"/>
            <a:r>
              <a:rPr lang="ru-RU" sz="2400" b="1">
                <a:sym typeface="Times New Roman Bold"/>
              </a:rPr>
              <a:t>Федерального казначейства от 28 декабря 2011г. </a:t>
            </a:r>
            <a:endParaRPr lang="en-US" sz="2400" b="1">
              <a:sym typeface="Times New Roman Bold"/>
            </a:endParaRPr>
          </a:p>
          <a:p>
            <a:pPr algn="ctr"/>
            <a:r>
              <a:rPr lang="ru-RU" sz="2400" b="1">
                <a:sym typeface="Times New Roman Bold"/>
              </a:rPr>
              <a:t>№ 42-7.4-05/5.4-838</a:t>
            </a:r>
          </a:p>
        </p:txBody>
      </p: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1258888" y="3789363"/>
            <a:ext cx="7488237" cy="2232025"/>
          </a:xfrm>
          <a:prstGeom prst="can">
            <a:avLst>
              <a:gd name="adj" fmla="val 32861"/>
            </a:avLst>
          </a:prstGeom>
          <a:solidFill>
            <a:srgbClr val="CC99FF">
              <a:alpha val="62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1"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Письмо размещено на официальном сайте</a:t>
            </a:r>
            <a:endParaRPr kumimoji="1"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kumimoji="1"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Министерства финансов Российской Федерации </a:t>
            </a:r>
            <a:endParaRPr kumimoji="1"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kumimoji="1"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(www.minfin.ru) </a:t>
            </a:r>
            <a:r>
              <a:rPr kumimoji="1" lang="ru-RU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в разделе "Бюджет", </a:t>
            </a:r>
            <a:endParaRPr kumimoji="1" lang="en-US" sz="2400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kumimoji="1" lang="ru-RU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подразделе "Бюджетная политика"</a:t>
            </a:r>
          </a:p>
        </p:txBody>
      </p:sp>
      <p:pic>
        <p:nvPicPr>
          <p:cNvPr id="41989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3933825"/>
            <a:ext cx="9540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4" name="AutoShape 10"/>
          <p:cNvSpPr>
            <a:spLocks noChangeArrowheads="1"/>
          </p:cNvSpPr>
          <p:nvPr/>
        </p:nvSpPr>
        <p:spPr bwMode="auto">
          <a:xfrm rot="-5400000">
            <a:off x="4571207" y="2924969"/>
            <a:ext cx="577850" cy="865187"/>
          </a:xfrm>
          <a:prstGeom prst="leftArrow">
            <a:avLst>
              <a:gd name="adj1" fmla="val 50000"/>
              <a:gd name="adj2" fmla="val 25000"/>
            </a:avLst>
          </a:prstGeom>
          <a:noFill/>
          <a:ln w="3175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19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5" grpId="0" animBg="1"/>
      <p:bldP spid="41996" grpId="0" animBg="1"/>
      <p:bldP spid="41994" grpId="0" animBg="1"/>
      <p:bldP spid="4199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Rectangle 5"/>
          <p:cNvPicPr>
            <a:picLocks noGrp="1" noChangeArrowheads="1"/>
          </p:cNvPicPr>
          <p:nvPr>
            <p:ph type="body" idx="1"/>
          </p:nvPr>
        </p:nvPicPr>
        <p:blipFill>
          <a:blip r:embed="rId2"/>
          <a:srcRect l="5383" t="14429" r="3061" b="5054"/>
          <a:stretch>
            <a:fillRect/>
          </a:stretch>
        </p:blipFill>
        <p:spPr>
          <a:xfrm>
            <a:off x="107950" y="115888"/>
            <a:ext cx="8856663" cy="6408737"/>
          </a:xfrm>
        </p:spPr>
      </p:pic>
      <p:sp>
        <p:nvSpPr>
          <p:cNvPr id="5" name="Скругленный прямоугольник 4"/>
          <p:cNvSpPr/>
          <p:nvPr/>
        </p:nvSpPr>
        <p:spPr bwMode="auto">
          <a:xfrm>
            <a:off x="7740650" y="3716338"/>
            <a:ext cx="1223963" cy="649287"/>
          </a:xfrm>
          <a:prstGeom prst="roundRect">
            <a:avLst/>
          </a:prstGeom>
          <a:noFill/>
          <a:ln w="190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3011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7C9245F0-9616-42B1-B06B-A22FE327D5CD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5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t="11087" r="13258" b="26595"/>
          <a:stretch>
            <a:fillRect/>
          </a:stretch>
        </p:blipFill>
        <p:spPr>
          <a:xfrm>
            <a:off x="179388" y="908050"/>
            <a:ext cx="8713787" cy="5473700"/>
          </a:xfrm>
        </p:spPr>
      </p:pic>
      <p:sp>
        <p:nvSpPr>
          <p:cNvPr id="44034" name="Скругленный прямоугольник 4"/>
          <p:cNvSpPr>
            <a:spLocks noChangeArrowheads="1"/>
          </p:cNvSpPr>
          <p:nvPr/>
        </p:nvSpPr>
        <p:spPr bwMode="auto">
          <a:xfrm>
            <a:off x="395288" y="5157788"/>
            <a:ext cx="3889375" cy="287337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5" name="Скругленный прямоугольник 4"/>
          <p:cNvSpPr>
            <a:spLocks noChangeArrowheads="1"/>
          </p:cNvSpPr>
          <p:nvPr/>
        </p:nvSpPr>
        <p:spPr bwMode="auto">
          <a:xfrm>
            <a:off x="1908175" y="4581525"/>
            <a:ext cx="719138" cy="503238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1A306D01-2058-41C7-A78A-60087634E0E1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6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  <p:pic>
        <p:nvPicPr>
          <p:cNvPr id="44037" name="Picture 6"/>
          <p:cNvPicPr>
            <a:picLocks noChangeArrowheads="1"/>
          </p:cNvPicPr>
          <p:nvPr/>
        </p:nvPicPr>
        <p:blipFill>
          <a:blip r:embed="rId3"/>
          <a:srcRect l="47113" t="66826" r="43845" b="30705"/>
          <a:stretch>
            <a:fillRect/>
          </a:stretch>
        </p:blipFill>
        <p:spPr bwMode="auto">
          <a:xfrm>
            <a:off x="7740650" y="4797425"/>
            <a:ext cx="6477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827088" y="115888"/>
            <a:ext cx="7561262" cy="7207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1" lang="ru-RU" sz="28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заявка на возврат субсидий </a:t>
            </a:r>
            <a:r>
              <a:rPr kumimoji="1"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прошлых лет</a:t>
            </a:r>
          </a:p>
        </p:txBody>
      </p:sp>
      <p:pic>
        <p:nvPicPr>
          <p:cNvPr id="2" name="Picture 8" descr="M:\OBMEN_FK\05\Коллегия 2013\Человечки\sad-though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43888" y="5661025"/>
            <a:ext cx="58737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t="9183" r="13892" b="27817"/>
          <a:stretch>
            <a:fillRect/>
          </a:stretch>
        </p:blipFill>
        <p:spPr>
          <a:xfrm>
            <a:off x="323850" y="1125538"/>
            <a:ext cx="8640763" cy="4679950"/>
          </a:xfrm>
        </p:spPr>
      </p:pic>
      <p:sp>
        <p:nvSpPr>
          <p:cNvPr id="2" name="Скругленный прямоугольник 4"/>
          <p:cNvSpPr/>
          <p:nvPr/>
        </p:nvSpPr>
        <p:spPr bwMode="auto">
          <a:xfrm>
            <a:off x="1476375" y="2636838"/>
            <a:ext cx="2590800" cy="287337"/>
          </a:xfrm>
          <a:prstGeom prst="roundRect">
            <a:avLst/>
          </a:prstGeom>
          <a:noFill/>
          <a:ln w="190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059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270411D5-A456-4932-9FDF-BE6C317B2856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7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454" t="10918" r="13892" b="27817"/>
          <a:stretch>
            <a:fillRect/>
          </a:stretch>
        </p:blipFill>
        <p:spPr>
          <a:xfrm>
            <a:off x="179388" y="1125538"/>
            <a:ext cx="8785225" cy="5399087"/>
          </a:xfrm>
        </p:spPr>
      </p:pic>
      <p:sp>
        <p:nvSpPr>
          <p:cNvPr id="5" name="Скругленный прямоугольник 4"/>
          <p:cNvSpPr/>
          <p:nvPr/>
        </p:nvSpPr>
        <p:spPr bwMode="auto">
          <a:xfrm>
            <a:off x="1835150" y="4868863"/>
            <a:ext cx="649288" cy="431800"/>
          </a:xfrm>
          <a:prstGeom prst="roundRect">
            <a:avLst/>
          </a:prstGeom>
          <a:noFill/>
          <a:ln w="190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Скругленный прямоугольник 4"/>
          <p:cNvSpPr/>
          <p:nvPr/>
        </p:nvSpPr>
        <p:spPr bwMode="auto">
          <a:xfrm>
            <a:off x="250825" y="5373688"/>
            <a:ext cx="3743325" cy="287337"/>
          </a:xfrm>
          <a:prstGeom prst="roundRect">
            <a:avLst/>
          </a:prstGeom>
          <a:noFill/>
          <a:ln w="190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6084" name="Picture 6"/>
          <p:cNvPicPr>
            <a:picLocks noChangeArrowheads="1"/>
          </p:cNvPicPr>
          <p:nvPr/>
        </p:nvPicPr>
        <p:blipFill>
          <a:blip r:embed="rId3"/>
          <a:srcRect l="47113" t="66826" r="43845" b="30705"/>
          <a:stretch>
            <a:fillRect/>
          </a:stretch>
        </p:blipFill>
        <p:spPr bwMode="auto">
          <a:xfrm>
            <a:off x="7885113" y="5013325"/>
            <a:ext cx="647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971550" y="260350"/>
            <a:ext cx="7561263" cy="7207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1" lang="ru-RU" sz="28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заявка на возврат субсидий </a:t>
            </a:r>
            <a:r>
              <a:rPr kumimoji="1"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прошлых лет</a:t>
            </a:r>
          </a:p>
        </p:txBody>
      </p:sp>
      <p:pic>
        <p:nvPicPr>
          <p:cNvPr id="46086" name="Picture 8" descr="M:\OBMEN_FK\05\Коллегия 2013\Человечки\sad-though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16913" y="5876925"/>
            <a:ext cx="5286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663EB769-0A4C-43EB-89BA-2458A0FECC33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8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Номер слайда 3"/>
          <p:cNvSpPr txBox="1">
            <a:spLocks noGrp="1"/>
          </p:cNvSpPr>
          <p:nvPr/>
        </p:nvSpPr>
        <p:spPr bwMode="auto">
          <a:xfrm>
            <a:off x="8861425" y="6591300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792B1044-7D76-4D41-8973-C91D1ADE080F}" type="slidenum">
              <a:rPr lang="en-US" sz="1400" b="1">
                <a:solidFill>
                  <a:schemeClr val="tx2"/>
                </a:solidFill>
                <a:latin typeface="Calibri" pitchFamily="34" charset="0"/>
                <a:sym typeface="Lucida Grande"/>
              </a:rPr>
              <a:pPr algn="r"/>
              <a:t>9</a:t>
            </a:fld>
            <a:endParaRPr lang="en-US" sz="1400" b="1">
              <a:solidFill>
                <a:schemeClr val="tx2"/>
              </a:solidFill>
              <a:latin typeface="Calibri" pitchFamily="34" charset="0"/>
              <a:sym typeface="Lucida Grande"/>
            </a:endParaRPr>
          </a:p>
        </p:txBody>
      </p:sp>
      <p:sp>
        <p:nvSpPr>
          <p:cNvPr id="45062" name="AutoShape 6"/>
          <p:cNvSpPr>
            <a:spLocks noChangeArrowheads="1"/>
          </p:cNvSpPr>
          <p:nvPr/>
        </p:nvSpPr>
        <p:spPr bwMode="auto">
          <a:xfrm>
            <a:off x="971550" y="260350"/>
            <a:ext cx="7561263" cy="7207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1" lang="ru-RU" sz="28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заявка на возврат субсидий</a:t>
            </a:r>
            <a:r>
              <a:rPr kumimoji="1" lang="en-US" sz="28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kumimoji="1" lang="ru-RU" sz="28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kumimoji="1" lang="ru-RU" sz="2800" u="sng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текущего года</a:t>
            </a:r>
          </a:p>
        </p:txBody>
      </p:sp>
      <p:pic>
        <p:nvPicPr>
          <p:cNvPr id="47107" name="Picture 12"/>
          <p:cNvPicPr>
            <a:picLocks noChangeAspect="1" noChangeArrowheads="1"/>
          </p:cNvPicPr>
          <p:nvPr/>
        </p:nvPicPr>
        <p:blipFill>
          <a:blip r:embed="rId2"/>
          <a:srcRect l="456" t="10918" r="13892" b="26080"/>
          <a:stretch>
            <a:fillRect/>
          </a:stretch>
        </p:blipFill>
        <p:spPr bwMode="auto">
          <a:xfrm>
            <a:off x="107950" y="1125538"/>
            <a:ext cx="885666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 bwMode="auto">
          <a:xfrm>
            <a:off x="1835150" y="4652963"/>
            <a:ext cx="649288" cy="431800"/>
          </a:xfrm>
          <a:prstGeom prst="roundRect">
            <a:avLst/>
          </a:prstGeom>
          <a:noFill/>
          <a:ln w="190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Скругленный прямоугольник 4"/>
          <p:cNvSpPr/>
          <p:nvPr/>
        </p:nvSpPr>
        <p:spPr bwMode="auto">
          <a:xfrm>
            <a:off x="323850" y="5157788"/>
            <a:ext cx="2663825" cy="358775"/>
          </a:xfrm>
          <a:prstGeom prst="roundRect">
            <a:avLst/>
          </a:prstGeom>
          <a:noFill/>
          <a:ln w="190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7110" name="Picture 8" descr="M:\OBMEN_FK\05\Коллегия 2013\Человечки\sad-though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5661025"/>
            <a:ext cx="5286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6"/>
          <p:cNvPicPr>
            <a:picLocks noChangeArrowheads="1"/>
          </p:cNvPicPr>
          <p:nvPr/>
        </p:nvPicPr>
        <p:blipFill>
          <a:blip r:embed="rId4"/>
          <a:srcRect l="47113" t="66826" r="43845" b="30705"/>
          <a:stretch>
            <a:fillRect/>
          </a:stretch>
        </p:blipFill>
        <p:spPr bwMode="auto">
          <a:xfrm>
            <a:off x="7885113" y="4797425"/>
            <a:ext cx="647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3">
      <a:dk1>
        <a:srgbClr val="003864"/>
      </a:dk1>
      <a:lt1>
        <a:srgbClr val="FFFFFF"/>
      </a:lt1>
      <a:dk2>
        <a:srgbClr val="000066"/>
      </a:dk2>
      <a:lt2>
        <a:srgbClr val="C8C8C8"/>
      </a:lt2>
      <a:accent1>
        <a:srgbClr val="003864"/>
      </a:accent1>
      <a:accent2>
        <a:srgbClr val="333399"/>
      </a:accent2>
      <a:accent3>
        <a:srgbClr val="FFFFFF"/>
      </a:accent3>
      <a:accent4>
        <a:srgbClr val="002E54"/>
      </a:accent4>
      <a:accent5>
        <a:srgbClr val="AAAEB8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003864"/>
        </a:dk1>
        <a:lt1>
          <a:srgbClr val="FFFFFF"/>
        </a:lt1>
        <a:dk2>
          <a:srgbClr val="000066"/>
        </a:dk2>
        <a:lt2>
          <a:srgbClr val="C8C8C8"/>
        </a:lt2>
        <a:accent1>
          <a:srgbClr val="003864"/>
        </a:accent1>
        <a:accent2>
          <a:srgbClr val="333399"/>
        </a:accent2>
        <a:accent3>
          <a:srgbClr val="FFFFFF"/>
        </a:accent3>
        <a:accent4>
          <a:srgbClr val="002E54"/>
        </a:accent4>
        <a:accent5>
          <a:srgbClr val="AAAE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Затмение">
  <a:themeElements>
    <a:clrScheme name="Затмение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Затме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</TotalTime>
  <Words>117</Words>
  <Application>Microsoft Office PowerPoint</Application>
  <PresentationFormat>Экран (4:3)</PresentationFormat>
  <Paragraphs>33</Paragraphs>
  <Slides>14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8" baseType="lpstr">
      <vt:lpstr>Arial</vt:lpstr>
      <vt:lpstr>Calibri</vt:lpstr>
      <vt:lpstr>ＭＳ Ｐゴシック</vt:lpstr>
      <vt:lpstr>Verdana</vt:lpstr>
      <vt:lpstr>Wingdings</vt:lpstr>
      <vt:lpstr>Times New Roman Bold</vt:lpstr>
      <vt:lpstr>Times New Roman</vt:lpstr>
      <vt:lpstr>Gill Sans</vt:lpstr>
      <vt:lpstr>Lucida Grande</vt:lpstr>
      <vt:lpstr>1_Оформление по умолчанию</vt:lpstr>
      <vt:lpstr>Затмение</vt:lpstr>
      <vt:lpstr>1_Оформление по умолчанию</vt:lpstr>
      <vt:lpstr>Затмение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271</cp:revision>
  <dcterms:created xsi:type="dcterms:W3CDTF">2010-11-12T06:22:57Z</dcterms:created>
  <dcterms:modified xsi:type="dcterms:W3CDTF">2013-12-19T13:09:49Z</dcterms:modified>
</cp:coreProperties>
</file>